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3"/>
  </p:notesMasterIdLst>
  <p:sldIdLst>
    <p:sldId id="278" r:id="rId2"/>
    <p:sldId id="297" r:id="rId3"/>
    <p:sldId id="280" r:id="rId4"/>
    <p:sldId id="299" r:id="rId5"/>
    <p:sldId id="294" r:id="rId6"/>
    <p:sldId id="282" r:id="rId7"/>
    <p:sldId id="283" r:id="rId8"/>
    <p:sldId id="285" r:id="rId9"/>
    <p:sldId id="286" r:id="rId10"/>
    <p:sldId id="295" r:id="rId11"/>
    <p:sldId id="296" r:id="rId12"/>
    <p:sldId id="291" r:id="rId13"/>
    <p:sldId id="302" r:id="rId14"/>
    <p:sldId id="298" r:id="rId15"/>
    <p:sldId id="287" r:id="rId16"/>
    <p:sldId id="303" r:id="rId17"/>
    <p:sldId id="289" r:id="rId18"/>
    <p:sldId id="300" r:id="rId19"/>
    <p:sldId id="290" r:id="rId20"/>
    <p:sldId id="292" r:id="rId21"/>
    <p:sldId id="301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ABB2"/>
    <a:srgbClr val="149DA4"/>
    <a:srgbClr val="128C91"/>
    <a:srgbClr val="13969D"/>
    <a:srgbClr val="7A4684"/>
    <a:srgbClr val="51A65D"/>
    <a:srgbClr val="3F9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26" autoAdjust="0"/>
    <p:restoredTop sz="96247" autoAdjust="0"/>
  </p:normalViewPr>
  <p:slideViewPr>
    <p:cSldViewPr showGuides="1">
      <p:cViewPr varScale="1">
        <p:scale>
          <a:sx n="106" d="100"/>
          <a:sy n="106" d="100"/>
        </p:scale>
        <p:origin x="14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C85A3F-6AE6-46C2-9A6C-482542DB4DBA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589B2BD-C126-4C7F-8B5C-590DCD3647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325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28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904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65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F4155-4865-B69A-38A0-502F70C49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FEC3C8-CBD6-9350-7FFE-1AC66AAEE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C5DB3F-49F4-5743-4DCA-698E5D4A2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17E91-9495-EF0C-CC46-0A1FD84DE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684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F1866-20F2-742B-CCC9-542A45236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B06088-BB55-9FE2-AC67-4E552A6E34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BA273D-DA34-3AC5-CA87-CC47AEA448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7C17C-570F-6FC9-250B-67F337A3F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9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8B429-1432-908F-E0F8-E8E878458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895405-59E8-AB3E-DE78-AB799718D9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A0315D-2F43-334C-9DCC-9CECE28AD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E79F4-90C3-E54B-FC17-2CB06D0963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9B2BD-C126-4C7F-8B5C-590DCD36472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10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CDD76-AB61-4054-8209-B0F8E37186F9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67DAF-0C67-46B2-A2A8-BEF34F1EBA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660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FCE4-AEEC-4485-9015-7825D9CC9591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A5666-4A62-4720-BDD6-48E1234D31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13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7D2C-615A-4452-9A26-9C0E77ED3D56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1E287-44C5-4AE6-AA3F-231422531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9056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1651-5FFB-4B4A-B201-90964F5B07A8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2A19-F267-4BB4-A0BB-F099E3C16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46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8180A-010D-43E4-9DCE-52B96367BE0A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653EE-F243-4DEF-A689-90B801F534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DD21-AAC9-4EFE-93E0-069E8D7EB401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B1E60-AB2A-407E-8AB5-A68BFFA18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457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80555-C40A-49C9-9C98-CF6E3C7DE6D1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73E28-770A-430A-8409-81A8490B6A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7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80EDB-E0C2-4D0D-A307-9855A5A0B2BA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FF1F-38C3-46A3-9550-18CB76F20A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12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D89B-9477-4B1A-8A46-60D14FD62C3A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2A73-F87A-4C5D-A8F5-135286372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3093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3EA8-5E6E-43D0-8395-D3A1E5CFC2F1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DD53-1FCF-4E2F-8095-44522081EA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430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0900-F7BD-4B99-8CEB-E6C00EC26640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34E9-D5E0-4856-8ACE-643C0C266D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218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89F3F1-F150-456D-9F86-3C0EB8817AB7}" type="datetimeFigureOut">
              <a:rPr lang="ru-RU"/>
              <a:pPr>
                <a:defRPr/>
              </a:pPr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777119-2EDC-4BCE-9396-7DD425CBBD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работа UNECON\2020.02.13_презентация университет 90 лет АНГЛ\ПРЕЗЕНТАЦИЯ 2021 NEW\бок зелены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/>
          <a:stretch>
            <a:fillRect/>
          </a:stretch>
        </p:blipFill>
        <p:spPr bwMode="auto">
          <a:xfrm>
            <a:off x="2637" y="0"/>
            <a:ext cx="9141363" cy="688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5122"/>
          <p:cNvSpPr/>
          <p:nvPr/>
        </p:nvSpPr>
        <p:spPr>
          <a:xfrm>
            <a:off x="6515100" y="0"/>
            <a:ext cx="2628900" cy="68807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124" name="TextBox 5123"/>
          <p:cNvSpPr txBox="1"/>
          <p:nvPr/>
        </p:nvSpPr>
        <p:spPr>
          <a:xfrm>
            <a:off x="331500" y="988072"/>
            <a:ext cx="8481000" cy="483466"/>
          </a:xfrm>
          <a:prstGeom prst="rect">
            <a:avLst/>
          </a:prstGeom>
          <a:noFill/>
        </p:spPr>
        <p:txBody>
          <a:bodyPr wrap="square" lIns="34290" tIns="13716" rIns="34290" bIns="13716" anchor="t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2800" dirty="0">
                <a:solidFill>
                  <a:srgbClr val="1F2937"/>
                </a:solidFill>
                <a:latin typeface="Times New Roman"/>
              </a:rPr>
              <a:t>Выпускная квалификационная работа на тему:</a:t>
            </a:r>
          </a:p>
        </p:txBody>
      </p:sp>
      <p:sp>
        <p:nvSpPr>
          <p:cNvPr id="5125" name="TextBox 5124"/>
          <p:cNvSpPr txBox="1"/>
          <p:nvPr/>
        </p:nvSpPr>
        <p:spPr>
          <a:xfrm>
            <a:off x="149018" y="1559852"/>
            <a:ext cx="8686740" cy="4206921"/>
          </a:xfrm>
          <a:prstGeom prst="rect">
            <a:avLst/>
          </a:prstGeom>
          <a:noFill/>
        </p:spPr>
        <p:txBody>
          <a:bodyPr wrap="square" lIns="34290" tIns="13716" rIns="34290" bIns="13716" anchor="t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4800" b="1" dirty="0">
                <a:solidFill>
                  <a:srgbClr val="1F2937"/>
                </a:solidFill>
                <a:latin typeface="Times New Roman"/>
              </a:rPr>
              <a:t>Автоматизация процесса взаимодействия с клиентами на основе генеративных моделей и векторных баз данных</a:t>
            </a:r>
          </a:p>
        </p:txBody>
      </p:sp>
      <p:sp>
        <p:nvSpPr>
          <p:cNvPr id="5126" name="TextBox 5125"/>
          <p:cNvSpPr txBox="1"/>
          <p:nvPr/>
        </p:nvSpPr>
        <p:spPr>
          <a:xfrm>
            <a:off x="206916" y="6055342"/>
            <a:ext cx="6858000" cy="271869"/>
          </a:xfrm>
          <a:prstGeom prst="rect">
            <a:avLst/>
          </a:prstGeom>
          <a:noFill/>
        </p:spPr>
        <p:txBody>
          <a:bodyPr wrap="square" lIns="34290" tIns="13716" rIns="34290" bIns="13716" anchor="t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500" dirty="0">
                <a:solidFill>
                  <a:srgbClr val="1F2937"/>
                </a:solidFill>
                <a:latin typeface="Times New Roman"/>
              </a:rPr>
              <a:t>Студент: Соловьев Е.Г., группа ИС-2201</a:t>
            </a:r>
          </a:p>
        </p:txBody>
      </p:sp>
      <p:sp>
        <p:nvSpPr>
          <p:cNvPr id="5127" name="TextBox 5126"/>
          <p:cNvSpPr txBox="1"/>
          <p:nvPr/>
        </p:nvSpPr>
        <p:spPr>
          <a:xfrm>
            <a:off x="206916" y="6398242"/>
            <a:ext cx="6858000" cy="271869"/>
          </a:xfrm>
          <a:prstGeom prst="rect">
            <a:avLst/>
          </a:prstGeom>
          <a:noFill/>
        </p:spPr>
        <p:txBody>
          <a:bodyPr wrap="square" lIns="34290" tIns="13716" rIns="34290" bIns="13716" anchor="t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1500" dirty="0">
                <a:solidFill>
                  <a:srgbClr val="1F2937"/>
                </a:solidFill>
                <a:latin typeface="Times New Roman"/>
              </a:rPr>
              <a:t>Научный руководитель: к.т.н., доцент Емельянов А.А.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8F40D-7F3D-7461-F18E-18882CFD2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961AF19-B7C6-CE79-2792-BDFB24ECB01E}"/>
              </a:ext>
            </a:extLst>
          </p:cNvPr>
          <p:cNvSpPr/>
          <p:nvPr/>
        </p:nvSpPr>
        <p:spPr>
          <a:xfrm>
            <a:off x="1655676" y="5623185"/>
            <a:ext cx="5940660" cy="29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11422F8-3544-7029-21C5-5282A4392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706458"/>
            <a:ext cx="8035276" cy="5629234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0BA2E06F-FCCB-B9C2-6AEA-0EDBBF005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аналитики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7462CEF8-A8D2-669A-2ECD-6134F11CA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98420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F5F032-05E3-D987-EBDE-16BD03BA5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ED63FC1-5C7A-19CB-D92F-2B2DDBCD90C1}"/>
              </a:ext>
            </a:extLst>
          </p:cNvPr>
          <p:cNvSpPr/>
          <p:nvPr/>
        </p:nvSpPr>
        <p:spPr>
          <a:xfrm>
            <a:off x="1655676" y="5623185"/>
            <a:ext cx="5940660" cy="29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823700-B0C8-B7E3-D986-E6A1E29AD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54" y="721919"/>
            <a:ext cx="8368092" cy="5598312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A90FC49E-C740-3752-13AA-009C34CEF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A45FD825-0963-901C-72FB-F8E218FE5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Панель трассировки</a:t>
            </a:r>
          </a:p>
        </p:txBody>
      </p:sp>
    </p:spTree>
    <p:extLst>
      <p:ext uri="{BB962C8B-B14F-4D97-AF65-F5344CB8AC3E}">
        <p14:creationId xmlns:p14="http://schemas.microsoft.com/office/powerpoint/2010/main" val="2308225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27" descr="fig12-umap-catalo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11" y="764704"/>
            <a:ext cx="9012578" cy="5472607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572B4DFD-A5F7-7186-E6CF-4A0857C53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UMAP</a:t>
            </a: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-проекция базы знаний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1F5C8AE-5F53-94EF-8EC8-045A668F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5688D6BF-B57A-40BF-A32C-3D9461660B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о внедрении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9A250944-37BC-3BFE-E037-4E787778D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137FC7-D901-D822-2C92-AB6FF221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113"/>
            <a:ext cx="3701798" cy="574992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5EF37E-3923-1ADD-72FA-761A4ED7E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049874"/>
            <a:ext cx="4758252" cy="475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83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rd 1"/>
          <p:cNvSpPr/>
          <p:nvPr/>
        </p:nvSpPr>
        <p:spPr>
          <a:xfrm>
            <a:off x="323528" y="824057"/>
            <a:ext cx="8496944" cy="964621"/>
          </a:xfrm>
          <a:prstGeom prst="roundRect">
            <a:avLst/>
          </a:prstGeom>
          <a:solidFill>
            <a:srgbClr val="F6F9F9"/>
          </a:solidFill>
          <a:ln w="12700">
            <a:solidFill>
              <a:srgbClr val="D7E5E3"/>
            </a:solidFill>
          </a:ln>
        </p:spPr>
        <p:txBody>
          <a:bodyPr/>
          <a:lstStyle/>
          <a:p>
            <a:endParaRPr sz="2600"/>
          </a:p>
        </p:txBody>
      </p:sp>
      <p:sp>
        <p:nvSpPr>
          <p:cNvPr id="2051" name="Card 2"/>
          <p:cNvSpPr/>
          <p:nvPr/>
        </p:nvSpPr>
        <p:spPr>
          <a:xfrm>
            <a:off x="318799" y="1879268"/>
            <a:ext cx="8453302" cy="1414575"/>
          </a:xfrm>
          <a:prstGeom prst="roundRect">
            <a:avLst/>
          </a:prstGeom>
          <a:solidFill>
            <a:srgbClr val="F6F9F9"/>
          </a:solidFill>
          <a:ln w="12700">
            <a:solidFill>
              <a:srgbClr val="D7E5E3"/>
            </a:solidFill>
          </a:ln>
        </p:spPr>
        <p:txBody>
          <a:bodyPr/>
          <a:lstStyle/>
          <a:p>
            <a:endParaRPr sz="2600"/>
          </a:p>
        </p:txBody>
      </p:sp>
      <p:sp>
        <p:nvSpPr>
          <p:cNvPr id="2052" name="Card 3"/>
          <p:cNvSpPr/>
          <p:nvPr/>
        </p:nvSpPr>
        <p:spPr>
          <a:xfrm>
            <a:off x="306974" y="3382602"/>
            <a:ext cx="8502466" cy="1370488"/>
          </a:xfrm>
          <a:prstGeom prst="roundRect">
            <a:avLst/>
          </a:prstGeom>
          <a:solidFill>
            <a:srgbClr val="F6F9F9"/>
          </a:solidFill>
          <a:ln w="12700">
            <a:solidFill>
              <a:srgbClr val="D7E5E3"/>
            </a:solidFill>
          </a:ln>
        </p:spPr>
        <p:txBody>
          <a:bodyPr/>
          <a:lstStyle/>
          <a:p>
            <a:endParaRPr sz="2600"/>
          </a:p>
        </p:txBody>
      </p:sp>
      <p:sp>
        <p:nvSpPr>
          <p:cNvPr id="2054" name="Marker 1"/>
          <p:cNvSpPr/>
          <p:nvPr/>
        </p:nvSpPr>
        <p:spPr>
          <a:xfrm>
            <a:off x="335671" y="829882"/>
            <a:ext cx="341346" cy="342900"/>
          </a:xfrm>
          <a:prstGeom prst="ellipse">
            <a:avLst/>
          </a:prstGeom>
          <a:solidFill>
            <a:srgbClr val="2A868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/>
              </a:rPr>
              <a:t>1</a:t>
            </a:r>
          </a:p>
        </p:txBody>
      </p:sp>
      <p:sp>
        <p:nvSpPr>
          <p:cNvPr id="2055" name="Marker 2"/>
          <p:cNvSpPr/>
          <p:nvPr/>
        </p:nvSpPr>
        <p:spPr>
          <a:xfrm>
            <a:off x="340621" y="1904370"/>
            <a:ext cx="329522" cy="342900"/>
          </a:xfrm>
          <a:prstGeom prst="ellipse">
            <a:avLst/>
          </a:prstGeom>
          <a:solidFill>
            <a:srgbClr val="2A868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/>
              </a:rPr>
              <a:t>2</a:t>
            </a:r>
          </a:p>
        </p:txBody>
      </p:sp>
      <p:sp>
        <p:nvSpPr>
          <p:cNvPr id="2056" name="Marker 3"/>
          <p:cNvSpPr/>
          <p:nvPr/>
        </p:nvSpPr>
        <p:spPr>
          <a:xfrm>
            <a:off x="328795" y="3406455"/>
            <a:ext cx="341347" cy="342900"/>
          </a:xfrm>
          <a:prstGeom prst="ellipse">
            <a:avLst/>
          </a:prstGeom>
          <a:solidFill>
            <a:srgbClr val="2A868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/>
              </a:rPr>
              <a:t>3</a:t>
            </a:r>
          </a:p>
        </p:txBody>
      </p:sp>
      <p:sp>
        <p:nvSpPr>
          <p:cNvPr id="2058" name="TextBox 2058"/>
          <p:cNvSpPr txBox="1"/>
          <p:nvPr/>
        </p:nvSpPr>
        <p:spPr>
          <a:xfrm>
            <a:off x="916057" y="871127"/>
            <a:ext cx="7856044" cy="82721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90"/>
              </a:spcAft>
            </a:pPr>
            <a:r>
              <a:rPr lang="ru-RU" sz="2600" b="1" dirty="0">
                <a:solidFill>
                  <a:srgbClr val="2A8680"/>
                </a:solidFill>
                <a:latin typeface="Times New Roman"/>
              </a:rPr>
              <a:t>Разработан программный комплекс</a:t>
            </a:r>
          </a:p>
          <a:p>
            <a:pPr>
              <a:lnSpc>
                <a:spcPct val="112000"/>
              </a:lnSpc>
            </a:pPr>
            <a:r>
              <a:rPr lang="ru-RU" sz="2600" dirty="0">
                <a:solidFill>
                  <a:srgbClr val="1F2937"/>
                </a:solidFill>
                <a:latin typeface="Times New Roman"/>
              </a:rPr>
              <a:t>Ответы по продукции, сотрудничеству и контактам.</a:t>
            </a:r>
          </a:p>
        </p:txBody>
      </p:sp>
      <p:sp>
        <p:nvSpPr>
          <p:cNvPr id="2059" name="TextBox 2059"/>
          <p:cNvSpPr txBox="1"/>
          <p:nvPr/>
        </p:nvSpPr>
        <p:spPr>
          <a:xfrm>
            <a:off x="892852" y="1969846"/>
            <a:ext cx="7865502" cy="12753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90"/>
              </a:spcAft>
            </a:pPr>
            <a:r>
              <a:rPr lang="ru-RU" sz="2600" b="1" dirty="0">
                <a:solidFill>
                  <a:srgbClr val="2A8680"/>
                </a:solidFill>
                <a:latin typeface="Times New Roman"/>
              </a:rPr>
              <a:t>Реализован RAG-конвейер</a:t>
            </a:r>
          </a:p>
          <a:p>
            <a:pPr>
              <a:lnSpc>
                <a:spcPct val="112000"/>
              </a:lnSpc>
            </a:pPr>
            <a:r>
              <a:rPr lang="ru-RU" sz="2600" dirty="0">
                <a:solidFill>
                  <a:srgbClr val="1F2937"/>
                </a:solidFill>
                <a:latin typeface="Times New Roman"/>
              </a:rPr>
              <a:t>Гибридный поиск, маршрутизация намерений, защитные проверки, журнал и трассировка.</a:t>
            </a:r>
          </a:p>
        </p:txBody>
      </p:sp>
      <p:sp>
        <p:nvSpPr>
          <p:cNvPr id="2060" name="TextBox 2060"/>
          <p:cNvSpPr txBox="1"/>
          <p:nvPr/>
        </p:nvSpPr>
        <p:spPr>
          <a:xfrm>
            <a:off x="892852" y="3428895"/>
            <a:ext cx="7834223" cy="12753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90"/>
              </a:spcAft>
            </a:pPr>
            <a:r>
              <a:rPr lang="ru-RU" sz="2600" b="1" dirty="0">
                <a:solidFill>
                  <a:srgbClr val="2A8680"/>
                </a:solidFill>
                <a:latin typeface="Times New Roman"/>
              </a:rPr>
              <a:t>Проведены эксперименты</a:t>
            </a:r>
          </a:p>
          <a:p>
            <a:pPr>
              <a:lnSpc>
                <a:spcPct val="112000"/>
              </a:lnSpc>
            </a:pPr>
            <a:r>
              <a:rPr lang="ru-RU" sz="2600" dirty="0">
                <a:solidFill>
                  <a:srgbClr val="1F2937"/>
                </a:solidFill>
                <a:latin typeface="Times New Roman"/>
              </a:rPr>
              <a:t>Оценены различные модели векторизации, языковые модели и конфигурации системы.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22858728-361C-1484-A2DC-86347DFBE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и перспективы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BE46EFE5-2216-9572-C6B1-588343949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" name="Card 4">
            <a:extLst>
              <a:ext uri="{FF2B5EF4-FFF2-40B4-BE49-F238E27FC236}">
                <a16:creationId xmlns:a16="http://schemas.microsoft.com/office/drawing/2014/main" id="{F29555DD-2D04-F09D-D31C-05ED18480FA4}"/>
              </a:ext>
            </a:extLst>
          </p:cNvPr>
          <p:cNvSpPr/>
          <p:nvPr/>
        </p:nvSpPr>
        <p:spPr>
          <a:xfrm>
            <a:off x="304710" y="4841849"/>
            <a:ext cx="8542553" cy="1370488"/>
          </a:xfrm>
          <a:prstGeom prst="roundRect">
            <a:avLst/>
          </a:prstGeom>
          <a:solidFill>
            <a:srgbClr val="E9F5F3"/>
          </a:solidFill>
          <a:ln w="19050">
            <a:solidFill>
              <a:srgbClr val="2A8680"/>
            </a:solidFill>
          </a:ln>
        </p:spPr>
        <p:txBody>
          <a:bodyPr/>
          <a:lstStyle/>
          <a:p>
            <a:endParaRPr sz="2000"/>
          </a:p>
        </p:txBody>
      </p:sp>
      <p:sp>
        <p:nvSpPr>
          <p:cNvPr id="5" name="Marker 4">
            <a:extLst>
              <a:ext uri="{FF2B5EF4-FFF2-40B4-BE49-F238E27FC236}">
                <a16:creationId xmlns:a16="http://schemas.microsoft.com/office/drawing/2014/main" id="{2D91BBE3-FBEB-C477-A553-3B53547E41E8}"/>
              </a:ext>
            </a:extLst>
          </p:cNvPr>
          <p:cNvSpPr/>
          <p:nvPr/>
        </p:nvSpPr>
        <p:spPr>
          <a:xfrm>
            <a:off x="326888" y="4841849"/>
            <a:ext cx="343254" cy="342900"/>
          </a:xfrm>
          <a:prstGeom prst="ellipse">
            <a:avLst/>
          </a:prstGeom>
          <a:solidFill>
            <a:srgbClr val="2A868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/>
              </a:rPr>
              <a:t>4</a:t>
            </a:r>
          </a:p>
        </p:txBody>
      </p:sp>
      <p:sp>
        <p:nvSpPr>
          <p:cNvPr id="6" name="TextBox 2061">
            <a:extLst>
              <a:ext uri="{FF2B5EF4-FFF2-40B4-BE49-F238E27FC236}">
                <a16:creationId xmlns:a16="http://schemas.microsoft.com/office/drawing/2014/main" id="{3B7E5EC3-6809-E567-E995-4469219AA02B}"/>
              </a:ext>
            </a:extLst>
          </p:cNvPr>
          <p:cNvSpPr txBox="1"/>
          <p:nvPr/>
        </p:nvSpPr>
        <p:spPr>
          <a:xfrm>
            <a:off x="872239" y="4889418"/>
            <a:ext cx="7967051" cy="12753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90"/>
              </a:spcAft>
            </a:pPr>
            <a:r>
              <a:rPr lang="ru-RU" sz="2600" b="1" dirty="0">
                <a:solidFill>
                  <a:srgbClr val="2A8680"/>
                </a:solidFill>
                <a:latin typeface="Times New Roman"/>
              </a:rPr>
              <a:t>Перспективы</a:t>
            </a:r>
          </a:p>
          <a:p>
            <a:pPr>
              <a:lnSpc>
                <a:spcPct val="112000"/>
              </a:lnSpc>
            </a:pPr>
            <a:r>
              <a:rPr lang="ru-RU" sz="2600" dirty="0">
                <a:solidFill>
                  <a:srgbClr val="1F2937"/>
                </a:solidFill>
                <a:latin typeface="Times New Roman"/>
              </a:rPr>
              <a:t>Настройка под реальный трафик, улучшение качества данных и поиска, отдельные индексы.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C3FA1B1-9A02-4144-33DA-7ED9BB4B8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/>
          <a:stretch>
            <a:fillRect/>
          </a:stretch>
        </p:blipFill>
        <p:spPr bwMode="auto">
          <a:xfrm>
            <a:off x="2637" y="0"/>
            <a:ext cx="9141363" cy="688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19D370-2BE3-CF9E-13CB-15BE428312B1}"/>
              </a:ext>
            </a:extLst>
          </p:cNvPr>
          <p:cNvSpPr/>
          <p:nvPr/>
        </p:nvSpPr>
        <p:spPr>
          <a:xfrm>
            <a:off x="6515100" y="0"/>
            <a:ext cx="2628900" cy="68807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5143500"/>
          </a:xfrm>
        </p:spPr>
        <p:txBody>
          <a:bodyPr wrap="square"/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r>
              <a:rPr lang="ru-RU" sz="8000" b="1" dirty="0">
                <a:solidFill>
                  <a:srgbClr val="16ABB2"/>
                </a:solidFill>
                <a:latin typeface="Times New Roman"/>
              </a:rPr>
              <a:t>Спасибо за внимание!</a:t>
            </a:r>
            <a:endParaRPr sz="8000" b="1" dirty="0">
              <a:solidFill>
                <a:srgbClr val="16ABB2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BD0F062-08DE-DDA4-FDCF-700B33881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89D2AE-A531-2D23-C30B-8C668975EE2F}"/>
              </a:ext>
            </a:extLst>
          </p:cNvPr>
          <p:cNvSpPr/>
          <p:nvPr/>
        </p:nvSpPr>
        <p:spPr>
          <a:xfrm>
            <a:off x="4499992" y="879941"/>
            <a:ext cx="3259639" cy="53784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84DE9C-1A00-1563-6F0D-38E7A1005CBA}"/>
              </a:ext>
            </a:extLst>
          </p:cNvPr>
          <p:cNvSpPr/>
          <p:nvPr/>
        </p:nvSpPr>
        <p:spPr>
          <a:xfrm>
            <a:off x="1655676" y="5623185"/>
            <a:ext cx="5940660" cy="29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5CA7E6C-4E1F-2EBD-E2F5-E2C6B47DE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846190"/>
            <a:ext cx="5412156" cy="541215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9B70DFB-34BE-27C3-ADC4-B27E5443C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879941"/>
            <a:ext cx="3259639" cy="5378405"/>
          </a:xfrm>
          <a:prstGeom prst="rect">
            <a:avLst/>
          </a:prstGeom>
          <a:effectLst/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6FDEC2BA-1D80-0DCA-2891-B0A23A9BA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Пользовательский интерфейс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6EFD7C6B-9A5C-14D2-E16B-7A5F282E2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Flowchart: Stored Data 20">
            <a:extLst>
              <a:ext uri="{FF2B5EF4-FFF2-40B4-BE49-F238E27FC236}">
                <a16:creationId xmlns:a16="http://schemas.microsoft.com/office/drawing/2014/main" id="{04F7691C-AFD4-8E9C-B19A-1F7E3310B7EA}"/>
              </a:ext>
            </a:extLst>
          </p:cNvPr>
          <p:cNvSpPr/>
          <p:nvPr/>
        </p:nvSpPr>
        <p:spPr>
          <a:xfrm rot="2155443">
            <a:off x="4184518" y="715332"/>
            <a:ext cx="442805" cy="295469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tored Data 21">
            <a:extLst>
              <a:ext uri="{FF2B5EF4-FFF2-40B4-BE49-F238E27FC236}">
                <a16:creationId xmlns:a16="http://schemas.microsoft.com/office/drawing/2014/main" id="{69943F0E-0A58-5800-CD71-45CBFF3B48C0}"/>
              </a:ext>
            </a:extLst>
          </p:cNvPr>
          <p:cNvSpPr/>
          <p:nvPr/>
        </p:nvSpPr>
        <p:spPr>
          <a:xfrm rot="8551930">
            <a:off x="7632672" y="715331"/>
            <a:ext cx="442805" cy="295469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F05D28-0DA0-93CB-38A6-6E7F29F72F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32" y="764693"/>
            <a:ext cx="5553486" cy="555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9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8500279E-03C6-9FB1-D5BD-CAABB303E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BPMN:</a:t>
            </a: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 и классификация запроса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D4A4D93-B32F-4D67-67E5-0C7120DD0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4" name="Picture 3" descr="fig2-bpmn-part1.png">
            <a:extLst>
              <a:ext uri="{FF2B5EF4-FFF2-40B4-BE49-F238E27FC236}">
                <a16:creationId xmlns:a16="http://schemas.microsoft.com/office/drawing/2014/main" id="{4EA84F16-5156-7EDB-DFC7-6AE3BF294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2" y="1131000"/>
            <a:ext cx="8895096" cy="459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CC11C1F-B0E7-D20E-472A-73861052D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id="{071EE8FF-C3ED-0479-AE05-FDFECF207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BPMN:</a:t>
            </a: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и отправка ответа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DB22BDEC-B094-F3A1-35BB-7C9D77B7B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5" name="Picture 4" descr="fig2-bpmn-part2.png">
            <a:extLst>
              <a:ext uri="{FF2B5EF4-FFF2-40B4-BE49-F238E27FC236}">
                <a16:creationId xmlns:a16="http://schemas.microsoft.com/office/drawing/2014/main" id="{296EF6A9-A945-6E6D-4B72-6299A332D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52" y="1131000"/>
            <a:ext cx="8895096" cy="45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21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27" descr="fig4-uml-seque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27" y="626778"/>
            <a:ext cx="4352946" cy="573682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3E0220FB-90A0-0E2D-09DA-2406D478E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D7709050-1F80-7BA7-18E6-D1641EE00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UML-</a:t>
            </a: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последовательностей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Marker 1"/>
          <p:cNvSpPr/>
          <p:nvPr/>
        </p:nvSpPr>
        <p:spPr>
          <a:xfrm>
            <a:off x="407056" y="1038104"/>
            <a:ext cx="411480" cy="411480"/>
          </a:xfrm>
          <a:prstGeom prst="ellipse">
            <a:avLst/>
          </a:prstGeom>
          <a:solidFill>
            <a:srgbClr val="2A868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/>
              </a:rPr>
              <a:t>01</a:t>
            </a:r>
          </a:p>
        </p:txBody>
      </p:sp>
      <p:sp>
        <p:nvSpPr>
          <p:cNvPr id="2011" name="TextBox 2011"/>
          <p:cNvSpPr txBox="1"/>
          <p:nvPr/>
        </p:nvSpPr>
        <p:spPr>
          <a:xfrm>
            <a:off x="986528" y="986368"/>
            <a:ext cx="7837352" cy="137236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90"/>
              </a:spcAft>
            </a:pPr>
            <a:r>
              <a:rPr lang="ru-RU" sz="2800" b="1" dirty="0">
                <a:solidFill>
                  <a:srgbClr val="2A8680"/>
                </a:solidFill>
                <a:latin typeface="Times New Roman"/>
              </a:rPr>
              <a:t>Сайт выполняет роль первичной консультации</a:t>
            </a:r>
          </a:p>
          <a:p>
            <a:pPr>
              <a:lnSpc>
                <a:spcPct val="112000"/>
              </a:lnSpc>
            </a:pPr>
            <a:r>
              <a:rPr lang="ru-RU" sz="2800" dirty="0">
                <a:solidFill>
                  <a:srgbClr val="1F2937"/>
                </a:solidFill>
                <a:latin typeface="Times New Roman"/>
              </a:rPr>
              <a:t>Клиент изучает продукцию и условия сотрудничества ещё до разговора с менеджером.</a:t>
            </a:r>
          </a:p>
        </p:txBody>
      </p:sp>
      <p:sp>
        <p:nvSpPr>
          <p:cNvPr id="2012" name="Marker 2"/>
          <p:cNvSpPr/>
          <p:nvPr/>
        </p:nvSpPr>
        <p:spPr>
          <a:xfrm>
            <a:off x="407056" y="2901331"/>
            <a:ext cx="411480" cy="411480"/>
          </a:xfrm>
          <a:prstGeom prst="ellipse">
            <a:avLst/>
          </a:prstGeom>
          <a:solidFill>
            <a:srgbClr val="2A868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/>
              </a:rPr>
              <a:t>02</a:t>
            </a:r>
          </a:p>
        </p:txBody>
      </p:sp>
      <p:sp>
        <p:nvSpPr>
          <p:cNvPr id="2013" name="TextBox 2013"/>
          <p:cNvSpPr txBox="1"/>
          <p:nvPr/>
        </p:nvSpPr>
        <p:spPr>
          <a:xfrm>
            <a:off x="986528" y="2844201"/>
            <a:ext cx="7271692" cy="137236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90"/>
              </a:spcAft>
            </a:pPr>
            <a:r>
              <a:rPr lang="ru-RU" sz="2800" b="1" dirty="0">
                <a:solidFill>
                  <a:srgbClr val="2A8680"/>
                </a:solidFill>
                <a:latin typeface="Times New Roman"/>
              </a:rPr>
              <a:t>Запрос клиента не похож на карточку товара</a:t>
            </a:r>
          </a:p>
          <a:p>
            <a:pPr>
              <a:lnSpc>
                <a:spcPct val="112000"/>
              </a:lnSpc>
            </a:pPr>
            <a:r>
              <a:rPr lang="ru-RU" sz="2800" dirty="0">
                <a:solidFill>
                  <a:srgbClr val="1F2937"/>
                </a:solidFill>
                <a:latin typeface="Times New Roman"/>
              </a:rPr>
              <a:t>Запрос описывает задачу, среду применения и необходимый результат</a:t>
            </a:r>
          </a:p>
        </p:txBody>
      </p:sp>
      <p:sp>
        <p:nvSpPr>
          <p:cNvPr id="2014" name="Marker 3"/>
          <p:cNvSpPr/>
          <p:nvPr/>
        </p:nvSpPr>
        <p:spPr>
          <a:xfrm>
            <a:off x="407056" y="4703874"/>
            <a:ext cx="411480" cy="411480"/>
          </a:xfrm>
          <a:prstGeom prst="ellipse">
            <a:avLst/>
          </a:prstGeom>
          <a:solidFill>
            <a:srgbClr val="2A868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/>
              </a:rPr>
              <a:t>03</a:t>
            </a:r>
          </a:p>
        </p:txBody>
      </p:sp>
      <p:sp>
        <p:nvSpPr>
          <p:cNvPr id="2015" name="TextBox 2015"/>
          <p:cNvSpPr txBox="1"/>
          <p:nvPr/>
        </p:nvSpPr>
        <p:spPr>
          <a:xfrm>
            <a:off x="986528" y="4663469"/>
            <a:ext cx="7905952" cy="137236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90"/>
              </a:spcAft>
            </a:pPr>
            <a:r>
              <a:rPr lang="ru-RU" sz="2800" b="1" dirty="0">
                <a:solidFill>
                  <a:srgbClr val="2A8680"/>
                </a:solidFill>
                <a:latin typeface="Times New Roman"/>
              </a:rPr>
              <a:t>Информация о товарах и компании обновляется</a:t>
            </a:r>
          </a:p>
          <a:p>
            <a:pPr>
              <a:lnSpc>
                <a:spcPct val="112000"/>
              </a:lnSpc>
            </a:pPr>
            <a:r>
              <a:rPr lang="ru-RU" sz="2800" dirty="0">
                <a:solidFill>
                  <a:srgbClr val="1F2937"/>
                </a:solidFill>
                <a:latin typeface="Times New Roman"/>
              </a:rPr>
              <a:t>Новый ассортимент, условия и контакты должны попадать в ответы без ручных правок.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426A4E54-E229-40B2-65DE-B59FA0D98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AF8D1940-E727-EF3B-89A7-480C8957D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altLang="ru-RU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27" descr="fig8-admin-sett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4172"/>
            <a:ext cx="9137292" cy="4453806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F12BABA5-B793-C121-EC2D-EBEE6C127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C3CECC1F-A942-EC65-AE86-E8238B968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Оперативные настройки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ecision header 1">
            <a:extLst>
              <a:ext uri="{FF2B5EF4-FFF2-40B4-BE49-F238E27FC236}">
                <a16:creationId xmlns:a16="http://schemas.microsoft.com/office/drawing/2014/main" id="{F4AB36C4-3F65-500A-35AC-BE3430ABA90A}"/>
              </a:ext>
            </a:extLst>
          </p:cNvPr>
          <p:cNvSpPr/>
          <p:nvPr/>
        </p:nvSpPr>
        <p:spPr>
          <a:xfrm>
            <a:off x="330000" y="900000"/>
            <a:ext cx="2360000" cy="760000"/>
          </a:xfrm>
          <a:prstGeom prst="rect">
            <a:avLst/>
          </a:prstGeom>
          <a:solidFill>
            <a:srgbClr val="018D92"/>
          </a:solidFill>
          <a:ln w="12700">
            <a:solidFill>
              <a:srgbClr val="018D92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2100" b="1" dirty="0">
                <a:solidFill>
                  <a:srgbClr val="FFFFFF"/>
                </a:solidFill>
                <a:latin typeface="Times New Roman"/>
              </a:rPr>
              <a:t>Критерий</a:t>
            </a:r>
          </a:p>
        </p:txBody>
      </p:sp>
      <p:sp>
        <p:nvSpPr>
          <p:cNvPr id="4" name="Decision header 2">
            <a:extLst>
              <a:ext uri="{FF2B5EF4-FFF2-40B4-BE49-F238E27FC236}">
                <a16:creationId xmlns:a16="http://schemas.microsoft.com/office/drawing/2014/main" id="{847C0EA5-D119-9D9B-8C30-C382CE29FB01}"/>
              </a:ext>
            </a:extLst>
          </p:cNvPr>
          <p:cNvSpPr/>
          <p:nvPr/>
        </p:nvSpPr>
        <p:spPr>
          <a:xfrm>
            <a:off x="2690000" y="900000"/>
            <a:ext cx="2070000" cy="760000"/>
          </a:xfrm>
          <a:prstGeom prst="rect">
            <a:avLst/>
          </a:prstGeom>
          <a:solidFill>
            <a:srgbClr val="018D92"/>
          </a:solidFill>
          <a:ln w="12700">
            <a:solidFill>
              <a:srgbClr val="018D92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FF"/>
                </a:solidFill>
                <a:latin typeface="Times New Roman"/>
              </a:rPr>
              <a:t>Open-</a:t>
            </a:r>
            <a:r>
              <a:rPr lang="ru-RU" sz="2000" b="1" dirty="0" err="1">
                <a:solidFill>
                  <a:srgbClr val="FFFFFF"/>
                </a:solidFill>
                <a:latin typeface="Times New Roman"/>
              </a:rPr>
              <a:t>source</a:t>
            </a:r>
            <a:endParaRPr lang="ru-RU" sz="2000" b="1" dirty="0">
              <a:solidFill>
                <a:srgbClr val="FFFFFF"/>
              </a:solidFill>
              <a:latin typeface="Times New Roman"/>
            </a:endParaRPr>
          </a:p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FF"/>
                </a:solidFill>
                <a:latin typeface="Times New Roman"/>
              </a:rPr>
              <a:t>фреймворки</a:t>
            </a:r>
          </a:p>
        </p:txBody>
      </p:sp>
      <p:sp>
        <p:nvSpPr>
          <p:cNvPr id="5" name="Decision header 3">
            <a:extLst>
              <a:ext uri="{FF2B5EF4-FFF2-40B4-BE49-F238E27FC236}">
                <a16:creationId xmlns:a16="http://schemas.microsoft.com/office/drawing/2014/main" id="{A30A365A-F97F-CDFE-4ABD-974651EFFF42}"/>
              </a:ext>
            </a:extLst>
          </p:cNvPr>
          <p:cNvSpPr/>
          <p:nvPr/>
        </p:nvSpPr>
        <p:spPr>
          <a:xfrm>
            <a:off x="4760000" y="900000"/>
            <a:ext cx="1850000" cy="760000"/>
          </a:xfrm>
          <a:prstGeom prst="rect">
            <a:avLst/>
          </a:prstGeom>
          <a:solidFill>
            <a:srgbClr val="018D92"/>
          </a:solidFill>
          <a:ln w="12700">
            <a:solidFill>
              <a:srgbClr val="018D92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/>
              </a:rPr>
              <a:t>Low-code</a:t>
            </a:r>
          </a:p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/>
              </a:rPr>
              <a:t>n8n</a:t>
            </a:r>
          </a:p>
        </p:txBody>
      </p:sp>
      <p:sp>
        <p:nvSpPr>
          <p:cNvPr id="7" name="Decision header 4">
            <a:extLst>
              <a:ext uri="{FF2B5EF4-FFF2-40B4-BE49-F238E27FC236}">
                <a16:creationId xmlns:a16="http://schemas.microsoft.com/office/drawing/2014/main" id="{014DFF79-5B3C-8F21-1DA2-04FDBF0D5FBE}"/>
              </a:ext>
            </a:extLst>
          </p:cNvPr>
          <p:cNvSpPr/>
          <p:nvPr/>
        </p:nvSpPr>
        <p:spPr>
          <a:xfrm>
            <a:off x="6610000" y="900000"/>
            <a:ext cx="2200000" cy="760000"/>
          </a:xfrm>
          <a:prstGeom prst="rect">
            <a:avLst/>
          </a:prstGeom>
          <a:solidFill>
            <a:srgbClr val="018D92"/>
          </a:solidFill>
          <a:ln w="12700">
            <a:solidFill>
              <a:srgbClr val="018D92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/>
              </a:rPr>
              <a:t>Свой стек</a:t>
            </a:r>
          </a:p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2000" b="1">
                <a:solidFill>
                  <a:srgbClr val="FFFFFF"/>
                </a:solidFill>
                <a:latin typeface="Times New Roman"/>
              </a:rPr>
              <a:t>FastAPI+Qdrant</a:t>
            </a:r>
          </a:p>
        </p:txBody>
      </p:sp>
      <p:sp>
        <p:nvSpPr>
          <p:cNvPr id="8" name="Decision r1 criterion">
            <a:extLst>
              <a:ext uri="{FF2B5EF4-FFF2-40B4-BE49-F238E27FC236}">
                <a16:creationId xmlns:a16="http://schemas.microsoft.com/office/drawing/2014/main" id="{139FA6A2-FDB3-6029-2C84-F07AD0F50779}"/>
              </a:ext>
            </a:extLst>
          </p:cNvPr>
          <p:cNvSpPr/>
          <p:nvPr/>
        </p:nvSpPr>
        <p:spPr>
          <a:xfrm>
            <a:off x="330000" y="1660000"/>
            <a:ext cx="2360000" cy="630000"/>
          </a:xfrm>
          <a:prstGeom prst="rect">
            <a:avLst/>
          </a:prstGeom>
          <a:solidFill>
            <a:srgbClr val="EEF6F5"/>
          </a:solidFill>
          <a:ln w="12700">
            <a:solidFill>
              <a:srgbClr val="2A8680"/>
            </a:solidFill>
          </a:ln>
        </p:spPr>
        <p:txBody>
          <a:bodyPr wrap="square" lIns="52000" tIns="30000" rIns="52000" bIns="30000" anchor="ctr"/>
          <a:lstStyle/>
          <a:p>
            <a:pPr algn="l">
              <a:lnSpc>
                <a:spcPct val="104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F2937"/>
                </a:solidFill>
                <a:latin typeface="Times New Roman"/>
              </a:rPr>
              <a:t>Быстрый прототип</a:t>
            </a:r>
          </a:p>
        </p:txBody>
      </p:sp>
      <p:sp>
        <p:nvSpPr>
          <p:cNvPr id="9" name="Decision r1 c1">
            <a:extLst>
              <a:ext uri="{FF2B5EF4-FFF2-40B4-BE49-F238E27FC236}">
                <a16:creationId xmlns:a16="http://schemas.microsoft.com/office/drawing/2014/main" id="{5D3EFB9F-15F1-DF1A-7685-7A2E9660133C}"/>
              </a:ext>
            </a:extLst>
          </p:cNvPr>
          <p:cNvSpPr/>
          <p:nvPr/>
        </p:nvSpPr>
        <p:spPr>
          <a:xfrm>
            <a:off x="2690000" y="1660000"/>
            <a:ext cx="2070000" cy="63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2A8680"/>
                </a:solidFill>
                <a:latin typeface="Times New Roman"/>
              </a:rPr>
              <a:t>+</a:t>
            </a:r>
          </a:p>
        </p:txBody>
      </p:sp>
      <p:sp>
        <p:nvSpPr>
          <p:cNvPr id="10" name="Decision r1 c2">
            <a:extLst>
              <a:ext uri="{FF2B5EF4-FFF2-40B4-BE49-F238E27FC236}">
                <a16:creationId xmlns:a16="http://schemas.microsoft.com/office/drawing/2014/main" id="{1ED451DC-818C-9E17-8C5D-B35558707933}"/>
              </a:ext>
            </a:extLst>
          </p:cNvPr>
          <p:cNvSpPr/>
          <p:nvPr/>
        </p:nvSpPr>
        <p:spPr>
          <a:xfrm>
            <a:off x="4760000" y="1660000"/>
            <a:ext cx="1850000" cy="63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2A8680"/>
                </a:solidFill>
                <a:latin typeface="Times New Roman"/>
              </a:rPr>
              <a:t>+</a:t>
            </a:r>
          </a:p>
        </p:txBody>
      </p:sp>
      <p:sp>
        <p:nvSpPr>
          <p:cNvPr id="11" name="Decision r1 c3">
            <a:extLst>
              <a:ext uri="{FF2B5EF4-FFF2-40B4-BE49-F238E27FC236}">
                <a16:creationId xmlns:a16="http://schemas.microsoft.com/office/drawing/2014/main" id="{0D481D52-A05B-F6CB-6098-2E171DBBA24D}"/>
              </a:ext>
            </a:extLst>
          </p:cNvPr>
          <p:cNvSpPr/>
          <p:nvPr/>
        </p:nvSpPr>
        <p:spPr>
          <a:xfrm>
            <a:off x="6610000" y="1660000"/>
            <a:ext cx="2200000" cy="63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8A4B4B"/>
                </a:solidFill>
                <a:latin typeface="Times New Roman"/>
              </a:rPr>
              <a:t>−</a:t>
            </a:r>
          </a:p>
        </p:txBody>
      </p:sp>
      <p:sp>
        <p:nvSpPr>
          <p:cNvPr id="12" name="Decision r2 criterion">
            <a:extLst>
              <a:ext uri="{FF2B5EF4-FFF2-40B4-BE49-F238E27FC236}">
                <a16:creationId xmlns:a16="http://schemas.microsoft.com/office/drawing/2014/main" id="{E253103B-6999-7E2F-E169-CEBF44012913}"/>
              </a:ext>
            </a:extLst>
          </p:cNvPr>
          <p:cNvSpPr/>
          <p:nvPr/>
        </p:nvSpPr>
        <p:spPr>
          <a:xfrm>
            <a:off x="330000" y="2290000"/>
            <a:ext cx="2360000" cy="630000"/>
          </a:xfrm>
          <a:prstGeom prst="rect">
            <a:avLst/>
          </a:prstGeom>
          <a:solidFill>
            <a:srgbClr val="EEF6F5"/>
          </a:solidFill>
          <a:ln w="12700">
            <a:solidFill>
              <a:srgbClr val="2A8680"/>
            </a:solidFill>
          </a:ln>
        </p:spPr>
        <p:txBody>
          <a:bodyPr wrap="square" lIns="52000" tIns="30000" rIns="52000" bIns="30000" anchor="ctr"/>
          <a:lstStyle/>
          <a:p>
            <a:pPr algn="l">
              <a:lnSpc>
                <a:spcPct val="104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1F2937"/>
                </a:solidFill>
                <a:latin typeface="Times New Roman"/>
              </a:rPr>
              <a:t>Контроль поиска</a:t>
            </a:r>
          </a:p>
        </p:txBody>
      </p:sp>
      <p:sp>
        <p:nvSpPr>
          <p:cNvPr id="13" name="Decision r2 c1">
            <a:extLst>
              <a:ext uri="{FF2B5EF4-FFF2-40B4-BE49-F238E27FC236}">
                <a16:creationId xmlns:a16="http://schemas.microsoft.com/office/drawing/2014/main" id="{29E9D622-5C71-57F5-2E18-EB0C6FEB03F6}"/>
              </a:ext>
            </a:extLst>
          </p:cNvPr>
          <p:cNvSpPr/>
          <p:nvPr/>
        </p:nvSpPr>
        <p:spPr>
          <a:xfrm>
            <a:off x="2690000" y="2290000"/>
            <a:ext cx="2070000" cy="630000"/>
          </a:xfrm>
          <a:prstGeom prst="rect">
            <a:avLst/>
          </a:prstGeom>
          <a:solidFill>
            <a:srgbClr val="F6F9F9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6B7280"/>
                </a:solidFill>
                <a:latin typeface="Times New Roman"/>
              </a:rPr>
              <a:t>±</a:t>
            </a:r>
          </a:p>
        </p:txBody>
      </p:sp>
      <p:sp>
        <p:nvSpPr>
          <p:cNvPr id="14" name="Decision r2 c2">
            <a:extLst>
              <a:ext uri="{FF2B5EF4-FFF2-40B4-BE49-F238E27FC236}">
                <a16:creationId xmlns:a16="http://schemas.microsoft.com/office/drawing/2014/main" id="{0F59FAEF-A011-50B1-6000-8F5E7002165B}"/>
              </a:ext>
            </a:extLst>
          </p:cNvPr>
          <p:cNvSpPr/>
          <p:nvPr/>
        </p:nvSpPr>
        <p:spPr>
          <a:xfrm>
            <a:off x="4760000" y="2290000"/>
            <a:ext cx="1850000" cy="630000"/>
          </a:xfrm>
          <a:prstGeom prst="rect">
            <a:avLst/>
          </a:prstGeom>
          <a:solidFill>
            <a:srgbClr val="F6F9F9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8A4B4B"/>
                </a:solidFill>
                <a:latin typeface="Times New Roman"/>
              </a:rPr>
              <a:t>−</a:t>
            </a:r>
          </a:p>
        </p:txBody>
      </p:sp>
      <p:sp>
        <p:nvSpPr>
          <p:cNvPr id="15" name="Decision r2 c3">
            <a:extLst>
              <a:ext uri="{FF2B5EF4-FFF2-40B4-BE49-F238E27FC236}">
                <a16:creationId xmlns:a16="http://schemas.microsoft.com/office/drawing/2014/main" id="{9F63B29B-E3F7-5CE8-60F2-A32DAD108652}"/>
              </a:ext>
            </a:extLst>
          </p:cNvPr>
          <p:cNvSpPr/>
          <p:nvPr/>
        </p:nvSpPr>
        <p:spPr>
          <a:xfrm>
            <a:off x="6610000" y="2290000"/>
            <a:ext cx="2200000" cy="630000"/>
          </a:xfrm>
          <a:prstGeom prst="rect">
            <a:avLst/>
          </a:prstGeom>
          <a:solidFill>
            <a:srgbClr val="F6F9F9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2A8680"/>
                </a:solidFill>
                <a:latin typeface="Times New Roman"/>
              </a:rPr>
              <a:t>+</a:t>
            </a:r>
          </a:p>
        </p:txBody>
      </p:sp>
      <p:sp>
        <p:nvSpPr>
          <p:cNvPr id="16" name="Decision r3 criterion">
            <a:extLst>
              <a:ext uri="{FF2B5EF4-FFF2-40B4-BE49-F238E27FC236}">
                <a16:creationId xmlns:a16="http://schemas.microsoft.com/office/drawing/2014/main" id="{5A3330C1-EB07-00AA-AF5F-03FE62267A6A}"/>
              </a:ext>
            </a:extLst>
          </p:cNvPr>
          <p:cNvSpPr/>
          <p:nvPr/>
        </p:nvSpPr>
        <p:spPr>
          <a:xfrm>
            <a:off x="330000" y="2920000"/>
            <a:ext cx="2360000" cy="630000"/>
          </a:xfrm>
          <a:prstGeom prst="rect">
            <a:avLst/>
          </a:prstGeom>
          <a:solidFill>
            <a:srgbClr val="EEF6F5"/>
          </a:solidFill>
          <a:ln w="12700">
            <a:solidFill>
              <a:srgbClr val="2A8680"/>
            </a:solidFill>
          </a:ln>
        </p:spPr>
        <p:txBody>
          <a:bodyPr wrap="square" lIns="52000" tIns="30000" rIns="52000" bIns="30000" anchor="ctr"/>
          <a:lstStyle/>
          <a:p>
            <a:pPr algn="l">
              <a:lnSpc>
                <a:spcPct val="104000"/>
              </a:lnSpc>
              <a:spcAft>
                <a:spcPts val="0"/>
              </a:spcAft>
            </a:pPr>
            <a:r>
              <a:rPr lang="ru-RU" sz="2000" b="1">
                <a:solidFill>
                  <a:srgbClr val="1F2937"/>
                </a:solidFill>
                <a:latin typeface="Times New Roman"/>
              </a:rPr>
              <a:t>Ранжирование</a:t>
            </a:r>
          </a:p>
        </p:txBody>
      </p:sp>
      <p:sp>
        <p:nvSpPr>
          <p:cNvPr id="17" name="Decision r3 c1">
            <a:extLst>
              <a:ext uri="{FF2B5EF4-FFF2-40B4-BE49-F238E27FC236}">
                <a16:creationId xmlns:a16="http://schemas.microsoft.com/office/drawing/2014/main" id="{9C569926-C5B7-656C-A550-4EB17983B6BE}"/>
              </a:ext>
            </a:extLst>
          </p:cNvPr>
          <p:cNvSpPr/>
          <p:nvPr/>
        </p:nvSpPr>
        <p:spPr>
          <a:xfrm>
            <a:off x="2690000" y="2920000"/>
            <a:ext cx="2070000" cy="63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6B7280"/>
                </a:solidFill>
                <a:latin typeface="Times New Roman"/>
              </a:rPr>
              <a:t>±</a:t>
            </a:r>
          </a:p>
        </p:txBody>
      </p:sp>
      <p:sp>
        <p:nvSpPr>
          <p:cNvPr id="18" name="Decision r3 c2">
            <a:extLst>
              <a:ext uri="{FF2B5EF4-FFF2-40B4-BE49-F238E27FC236}">
                <a16:creationId xmlns:a16="http://schemas.microsoft.com/office/drawing/2014/main" id="{B28B81DB-9FBE-5A73-7AD1-8DACDA70F2E1}"/>
              </a:ext>
            </a:extLst>
          </p:cNvPr>
          <p:cNvSpPr/>
          <p:nvPr/>
        </p:nvSpPr>
        <p:spPr>
          <a:xfrm>
            <a:off x="4760000" y="2920000"/>
            <a:ext cx="1850000" cy="63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8A4B4B"/>
                </a:solidFill>
                <a:latin typeface="Times New Roman"/>
              </a:rPr>
              <a:t>−</a:t>
            </a:r>
          </a:p>
        </p:txBody>
      </p:sp>
      <p:sp>
        <p:nvSpPr>
          <p:cNvPr id="19" name="Decision r3 c3">
            <a:extLst>
              <a:ext uri="{FF2B5EF4-FFF2-40B4-BE49-F238E27FC236}">
                <a16:creationId xmlns:a16="http://schemas.microsoft.com/office/drawing/2014/main" id="{C78C4301-550F-094C-DD50-BB3EA95D78FD}"/>
              </a:ext>
            </a:extLst>
          </p:cNvPr>
          <p:cNvSpPr/>
          <p:nvPr/>
        </p:nvSpPr>
        <p:spPr>
          <a:xfrm>
            <a:off x="6610000" y="2920000"/>
            <a:ext cx="2200000" cy="63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2A8680"/>
                </a:solidFill>
                <a:latin typeface="Times New Roman"/>
              </a:rPr>
              <a:t>+</a:t>
            </a:r>
          </a:p>
        </p:txBody>
      </p:sp>
      <p:sp>
        <p:nvSpPr>
          <p:cNvPr id="20" name="Decision r4 criterion">
            <a:extLst>
              <a:ext uri="{FF2B5EF4-FFF2-40B4-BE49-F238E27FC236}">
                <a16:creationId xmlns:a16="http://schemas.microsoft.com/office/drawing/2014/main" id="{AAABA6C2-41A4-AAFB-9038-D2D8BAE346A8}"/>
              </a:ext>
            </a:extLst>
          </p:cNvPr>
          <p:cNvSpPr/>
          <p:nvPr/>
        </p:nvSpPr>
        <p:spPr>
          <a:xfrm>
            <a:off x="330000" y="3550000"/>
            <a:ext cx="2360000" cy="630000"/>
          </a:xfrm>
          <a:prstGeom prst="rect">
            <a:avLst/>
          </a:prstGeom>
          <a:solidFill>
            <a:srgbClr val="EEF6F5"/>
          </a:solidFill>
          <a:ln w="12700">
            <a:solidFill>
              <a:srgbClr val="2A8680"/>
            </a:solidFill>
          </a:ln>
        </p:spPr>
        <p:txBody>
          <a:bodyPr wrap="square" lIns="52000" tIns="30000" rIns="52000" bIns="30000" anchor="ctr"/>
          <a:lstStyle/>
          <a:p>
            <a:pPr algn="l">
              <a:lnSpc>
                <a:spcPct val="104000"/>
              </a:lnSpc>
              <a:spcAft>
                <a:spcPts val="0"/>
              </a:spcAft>
            </a:pPr>
            <a:r>
              <a:rPr lang="ru-RU" sz="2000" b="1">
                <a:solidFill>
                  <a:srgbClr val="1F2937"/>
                </a:solidFill>
                <a:latin typeface="Times New Roman"/>
              </a:rPr>
              <a:t>Метрики качества</a:t>
            </a:r>
          </a:p>
        </p:txBody>
      </p:sp>
      <p:sp>
        <p:nvSpPr>
          <p:cNvPr id="21" name="Decision r4 c1">
            <a:extLst>
              <a:ext uri="{FF2B5EF4-FFF2-40B4-BE49-F238E27FC236}">
                <a16:creationId xmlns:a16="http://schemas.microsoft.com/office/drawing/2014/main" id="{4057AB62-6BAC-77BA-0E67-958A12518A76}"/>
              </a:ext>
            </a:extLst>
          </p:cNvPr>
          <p:cNvSpPr/>
          <p:nvPr/>
        </p:nvSpPr>
        <p:spPr>
          <a:xfrm>
            <a:off x="2690000" y="3550000"/>
            <a:ext cx="2070000" cy="630000"/>
          </a:xfrm>
          <a:prstGeom prst="rect">
            <a:avLst/>
          </a:prstGeom>
          <a:solidFill>
            <a:srgbClr val="F6F9F9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2A8680"/>
                </a:solidFill>
                <a:latin typeface="Times New Roman"/>
              </a:rPr>
              <a:t>+</a:t>
            </a:r>
          </a:p>
        </p:txBody>
      </p:sp>
      <p:sp>
        <p:nvSpPr>
          <p:cNvPr id="22" name="Decision r4 c2">
            <a:extLst>
              <a:ext uri="{FF2B5EF4-FFF2-40B4-BE49-F238E27FC236}">
                <a16:creationId xmlns:a16="http://schemas.microsoft.com/office/drawing/2014/main" id="{A8BA3EA9-D022-EF45-58B7-DA6E395C797B}"/>
              </a:ext>
            </a:extLst>
          </p:cNvPr>
          <p:cNvSpPr/>
          <p:nvPr/>
        </p:nvSpPr>
        <p:spPr>
          <a:xfrm>
            <a:off x="4760000" y="3550000"/>
            <a:ext cx="1850000" cy="630000"/>
          </a:xfrm>
          <a:prstGeom prst="rect">
            <a:avLst/>
          </a:prstGeom>
          <a:solidFill>
            <a:srgbClr val="F6F9F9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8A4B4B"/>
                </a:solidFill>
                <a:latin typeface="Times New Roman"/>
              </a:rPr>
              <a:t>−</a:t>
            </a:r>
          </a:p>
        </p:txBody>
      </p:sp>
      <p:sp>
        <p:nvSpPr>
          <p:cNvPr id="23" name="Decision r4 c3">
            <a:extLst>
              <a:ext uri="{FF2B5EF4-FFF2-40B4-BE49-F238E27FC236}">
                <a16:creationId xmlns:a16="http://schemas.microsoft.com/office/drawing/2014/main" id="{D8EF1514-75E0-F42D-1250-AD024E8DB091}"/>
              </a:ext>
            </a:extLst>
          </p:cNvPr>
          <p:cNvSpPr/>
          <p:nvPr/>
        </p:nvSpPr>
        <p:spPr>
          <a:xfrm>
            <a:off x="6610000" y="3550000"/>
            <a:ext cx="2200000" cy="630000"/>
          </a:xfrm>
          <a:prstGeom prst="rect">
            <a:avLst/>
          </a:prstGeom>
          <a:solidFill>
            <a:srgbClr val="F6F9F9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2A8680"/>
                </a:solidFill>
                <a:latin typeface="Times New Roman"/>
              </a:rPr>
              <a:t>+</a:t>
            </a:r>
          </a:p>
        </p:txBody>
      </p:sp>
      <p:sp>
        <p:nvSpPr>
          <p:cNvPr id="24" name="Decision r5 criterion">
            <a:extLst>
              <a:ext uri="{FF2B5EF4-FFF2-40B4-BE49-F238E27FC236}">
                <a16:creationId xmlns:a16="http://schemas.microsoft.com/office/drawing/2014/main" id="{C3969B8D-060B-65EC-1495-53F043DE2182}"/>
              </a:ext>
            </a:extLst>
          </p:cNvPr>
          <p:cNvSpPr/>
          <p:nvPr/>
        </p:nvSpPr>
        <p:spPr>
          <a:xfrm>
            <a:off x="330000" y="4180000"/>
            <a:ext cx="2360000" cy="630000"/>
          </a:xfrm>
          <a:prstGeom prst="rect">
            <a:avLst/>
          </a:prstGeom>
          <a:solidFill>
            <a:srgbClr val="EEF6F5"/>
          </a:solidFill>
          <a:ln w="12700">
            <a:solidFill>
              <a:srgbClr val="2A8680"/>
            </a:solidFill>
          </a:ln>
        </p:spPr>
        <p:txBody>
          <a:bodyPr wrap="square" lIns="52000" tIns="30000" rIns="52000" bIns="30000" anchor="ctr"/>
          <a:lstStyle/>
          <a:p>
            <a:pPr algn="l">
              <a:lnSpc>
                <a:spcPct val="104000"/>
              </a:lnSpc>
              <a:spcAft>
                <a:spcPts val="0"/>
              </a:spcAft>
            </a:pPr>
            <a:r>
              <a:rPr lang="ru-RU" sz="2000" b="1">
                <a:solidFill>
                  <a:srgbClr val="1F2937"/>
                </a:solidFill>
                <a:latin typeface="Times New Roman"/>
              </a:rPr>
              <a:t>Guardrails</a:t>
            </a:r>
          </a:p>
        </p:txBody>
      </p:sp>
      <p:sp>
        <p:nvSpPr>
          <p:cNvPr id="25" name="Decision r5 c1">
            <a:extLst>
              <a:ext uri="{FF2B5EF4-FFF2-40B4-BE49-F238E27FC236}">
                <a16:creationId xmlns:a16="http://schemas.microsoft.com/office/drawing/2014/main" id="{D0C2DED8-3FE0-DD2E-21DD-B32C205FFA0A}"/>
              </a:ext>
            </a:extLst>
          </p:cNvPr>
          <p:cNvSpPr/>
          <p:nvPr/>
        </p:nvSpPr>
        <p:spPr>
          <a:xfrm>
            <a:off x="2690000" y="4180000"/>
            <a:ext cx="2070000" cy="63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6B7280"/>
                </a:solidFill>
                <a:latin typeface="Times New Roman"/>
              </a:rPr>
              <a:t>±</a:t>
            </a:r>
          </a:p>
        </p:txBody>
      </p:sp>
      <p:sp>
        <p:nvSpPr>
          <p:cNvPr id="26" name="Decision r5 c2">
            <a:extLst>
              <a:ext uri="{FF2B5EF4-FFF2-40B4-BE49-F238E27FC236}">
                <a16:creationId xmlns:a16="http://schemas.microsoft.com/office/drawing/2014/main" id="{54F83894-4DCF-CFBE-C2F4-9E1AD78AED29}"/>
              </a:ext>
            </a:extLst>
          </p:cNvPr>
          <p:cNvSpPr/>
          <p:nvPr/>
        </p:nvSpPr>
        <p:spPr>
          <a:xfrm>
            <a:off x="4760000" y="4180000"/>
            <a:ext cx="1850000" cy="63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6B7280"/>
                </a:solidFill>
                <a:latin typeface="Times New Roman"/>
              </a:rPr>
              <a:t>±</a:t>
            </a:r>
          </a:p>
        </p:txBody>
      </p:sp>
      <p:sp>
        <p:nvSpPr>
          <p:cNvPr id="27" name="Decision r5 c3">
            <a:extLst>
              <a:ext uri="{FF2B5EF4-FFF2-40B4-BE49-F238E27FC236}">
                <a16:creationId xmlns:a16="http://schemas.microsoft.com/office/drawing/2014/main" id="{7DE3678E-3320-72C2-8F2A-61C2BDFAB84D}"/>
              </a:ext>
            </a:extLst>
          </p:cNvPr>
          <p:cNvSpPr/>
          <p:nvPr/>
        </p:nvSpPr>
        <p:spPr>
          <a:xfrm>
            <a:off x="6610000" y="4180000"/>
            <a:ext cx="2200000" cy="63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2A8680"/>
                </a:solidFill>
                <a:latin typeface="Times New Roman"/>
              </a:rPr>
              <a:t>+</a:t>
            </a:r>
          </a:p>
        </p:txBody>
      </p:sp>
      <p:sp>
        <p:nvSpPr>
          <p:cNvPr id="28" name="Decision r6 criterion">
            <a:extLst>
              <a:ext uri="{FF2B5EF4-FFF2-40B4-BE49-F238E27FC236}">
                <a16:creationId xmlns:a16="http://schemas.microsoft.com/office/drawing/2014/main" id="{780A5B7F-7492-4FC9-C356-C133AC5A5A61}"/>
              </a:ext>
            </a:extLst>
          </p:cNvPr>
          <p:cNvSpPr/>
          <p:nvPr/>
        </p:nvSpPr>
        <p:spPr>
          <a:xfrm>
            <a:off x="330000" y="4810000"/>
            <a:ext cx="2360000" cy="630000"/>
          </a:xfrm>
          <a:prstGeom prst="rect">
            <a:avLst/>
          </a:prstGeom>
          <a:solidFill>
            <a:srgbClr val="EEF6F5"/>
          </a:solidFill>
          <a:ln w="12700">
            <a:solidFill>
              <a:srgbClr val="2A8680"/>
            </a:solidFill>
          </a:ln>
        </p:spPr>
        <p:txBody>
          <a:bodyPr wrap="square" lIns="52000" tIns="30000" rIns="52000" bIns="30000" anchor="ctr"/>
          <a:lstStyle/>
          <a:p>
            <a:pPr algn="l">
              <a:lnSpc>
                <a:spcPct val="104000"/>
              </a:lnSpc>
              <a:spcAft>
                <a:spcPts val="0"/>
              </a:spcAft>
            </a:pPr>
            <a:r>
              <a:rPr lang="ru-RU" sz="2000" b="1">
                <a:solidFill>
                  <a:srgbClr val="1F2937"/>
                </a:solidFill>
                <a:latin typeface="Times New Roman"/>
              </a:rPr>
              <a:t>Трассировка</a:t>
            </a:r>
          </a:p>
        </p:txBody>
      </p:sp>
      <p:sp>
        <p:nvSpPr>
          <p:cNvPr id="29" name="Decision r6 c1">
            <a:extLst>
              <a:ext uri="{FF2B5EF4-FFF2-40B4-BE49-F238E27FC236}">
                <a16:creationId xmlns:a16="http://schemas.microsoft.com/office/drawing/2014/main" id="{FF3D7463-BBDD-1817-F6D2-1CBB8666FA57}"/>
              </a:ext>
            </a:extLst>
          </p:cNvPr>
          <p:cNvSpPr/>
          <p:nvPr/>
        </p:nvSpPr>
        <p:spPr>
          <a:xfrm>
            <a:off x="2690000" y="4810000"/>
            <a:ext cx="2070000" cy="630000"/>
          </a:xfrm>
          <a:prstGeom prst="rect">
            <a:avLst/>
          </a:prstGeom>
          <a:solidFill>
            <a:srgbClr val="F6F9F9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2A8680"/>
                </a:solidFill>
                <a:latin typeface="Times New Roman"/>
              </a:rPr>
              <a:t>+</a:t>
            </a:r>
          </a:p>
        </p:txBody>
      </p:sp>
      <p:sp>
        <p:nvSpPr>
          <p:cNvPr id="30" name="Decision r6 c2">
            <a:extLst>
              <a:ext uri="{FF2B5EF4-FFF2-40B4-BE49-F238E27FC236}">
                <a16:creationId xmlns:a16="http://schemas.microsoft.com/office/drawing/2014/main" id="{799DA4C0-CEB1-E4FE-0D67-157F4D1E8E56}"/>
              </a:ext>
            </a:extLst>
          </p:cNvPr>
          <p:cNvSpPr/>
          <p:nvPr/>
        </p:nvSpPr>
        <p:spPr>
          <a:xfrm>
            <a:off x="4760000" y="4810000"/>
            <a:ext cx="1850000" cy="630000"/>
          </a:xfrm>
          <a:prstGeom prst="rect">
            <a:avLst/>
          </a:prstGeom>
          <a:solidFill>
            <a:srgbClr val="F6F9F9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6B7280"/>
                </a:solidFill>
                <a:latin typeface="Times New Roman"/>
              </a:rPr>
              <a:t>±</a:t>
            </a:r>
          </a:p>
        </p:txBody>
      </p:sp>
      <p:sp>
        <p:nvSpPr>
          <p:cNvPr id="31" name="Decision r6 c3">
            <a:extLst>
              <a:ext uri="{FF2B5EF4-FFF2-40B4-BE49-F238E27FC236}">
                <a16:creationId xmlns:a16="http://schemas.microsoft.com/office/drawing/2014/main" id="{6B45DAFA-F407-A904-D41B-FF7CF6EBD81A}"/>
              </a:ext>
            </a:extLst>
          </p:cNvPr>
          <p:cNvSpPr/>
          <p:nvPr/>
        </p:nvSpPr>
        <p:spPr>
          <a:xfrm>
            <a:off x="6610000" y="4810000"/>
            <a:ext cx="2200000" cy="630000"/>
          </a:xfrm>
          <a:prstGeom prst="rect">
            <a:avLst/>
          </a:prstGeom>
          <a:solidFill>
            <a:srgbClr val="F6F9F9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2A8680"/>
                </a:solidFill>
                <a:latin typeface="Times New Roman"/>
              </a:rPr>
              <a:t>+</a:t>
            </a:r>
          </a:p>
        </p:txBody>
      </p:sp>
      <p:sp>
        <p:nvSpPr>
          <p:cNvPr id="32" name="Decision r7 criterion">
            <a:extLst>
              <a:ext uri="{FF2B5EF4-FFF2-40B4-BE49-F238E27FC236}">
                <a16:creationId xmlns:a16="http://schemas.microsoft.com/office/drawing/2014/main" id="{119BD95F-A2B7-91DE-A999-E4FB76B15123}"/>
              </a:ext>
            </a:extLst>
          </p:cNvPr>
          <p:cNvSpPr/>
          <p:nvPr/>
        </p:nvSpPr>
        <p:spPr>
          <a:xfrm>
            <a:off x="330000" y="5440000"/>
            <a:ext cx="2360000" cy="630000"/>
          </a:xfrm>
          <a:prstGeom prst="rect">
            <a:avLst/>
          </a:prstGeom>
          <a:solidFill>
            <a:srgbClr val="EEF6F5"/>
          </a:solidFill>
          <a:ln w="12700">
            <a:solidFill>
              <a:srgbClr val="2A8680"/>
            </a:solidFill>
          </a:ln>
        </p:spPr>
        <p:txBody>
          <a:bodyPr wrap="square" lIns="52000" tIns="30000" rIns="52000" bIns="30000" anchor="ctr"/>
          <a:lstStyle/>
          <a:p>
            <a:pPr algn="l">
              <a:lnSpc>
                <a:spcPct val="104000"/>
              </a:lnSpc>
              <a:spcAft>
                <a:spcPts val="0"/>
              </a:spcAft>
            </a:pPr>
            <a:r>
              <a:rPr lang="ru-RU" sz="2000" b="1">
                <a:solidFill>
                  <a:srgbClr val="1F2937"/>
                </a:solidFill>
                <a:latin typeface="Times New Roman"/>
              </a:rPr>
              <a:t>Production-деплой</a:t>
            </a:r>
          </a:p>
        </p:txBody>
      </p:sp>
      <p:sp>
        <p:nvSpPr>
          <p:cNvPr id="33" name="Decision r7 c1">
            <a:extLst>
              <a:ext uri="{FF2B5EF4-FFF2-40B4-BE49-F238E27FC236}">
                <a16:creationId xmlns:a16="http://schemas.microsoft.com/office/drawing/2014/main" id="{10B5C7C9-8199-C432-1CB2-E1DB916C125F}"/>
              </a:ext>
            </a:extLst>
          </p:cNvPr>
          <p:cNvSpPr/>
          <p:nvPr/>
        </p:nvSpPr>
        <p:spPr>
          <a:xfrm>
            <a:off x="2690000" y="5440000"/>
            <a:ext cx="2070000" cy="63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6B7280"/>
                </a:solidFill>
                <a:latin typeface="Times New Roman"/>
              </a:rPr>
              <a:t>±</a:t>
            </a:r>
          </a:p>
        </p:txBody>
      </p:sp>
      <p:sp>
        <p:nvSpPr>
          <p:cNvPr id="34" name="Decision r7 c2">
            <a:extLst>
              <a:ext uri="{FF2B5EF4-FFF2-40B4-BE49-F238E27FC236}">
                <a16:creationId xmlns:a16="http://schemas.microsoft.com/office/drawing/2014/main" id="{5AB1F320-870F-5C41-370F-F1CC1E6C9CE4}"/>
              </a:ext>
            </a:extLst>
          </p:cNvPr>
          <p:cNvSpPr/>
          <p:nvPr/>
        </p:nvSpPr>
        <p:spPr>
          <a:xfrm>
            <a:off x="4760000" y="5440000"/>
            <a:ext cx="1850000" cy="63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8A4B4B"/>
                </a:solidFill>
                <a:latin typeface="Times New Roman"/>
              </a:rPr>
              <a:t>−</a:t>
            </a:r>
          </a:p>
        </p:txBody>
      </p:sp>
      <p:sp>
        <p:nvSpPr>
          <p:cNvPr id="35" name="Decision r7 c3">
            <a:extLst>
              <a:ext uri="{FF2B5EF4-FFF2-40B4-BE49-F238E27FC236}">
                <a16:creationId xmlns:a16="http://schemas.microsoft.com/office/drawing/2014/main" id="{DFCCD349-CB61-E180-BC67-83584C0E4179}"/>
              </a:ext>
            </a:extLst>
          </p:cNvPr>
          <p:cNvSpPr/>
          <p:nvPr/>
        </p:nvSpPr>
        <p:spPr>
          <a:xfrm>
            <a:off x="6610000" y="5440000"/>
            <a:ext cx="2200000" cy="630000"/>
          </a:xfrm>
          <a:prstGeom prst="rect">
            <a:avLst/>
          </a:prstGeom>
          <a:solidFill>
            <a:srgbClr val="FFFFFF"/>
          </a:solidFill>
          <a:ln w="12700">
            <a:solidFill>
              <a:srgbClr val="CFE0DE"/>
            </a:solidFill>
          </a:ln>
        </p:spPr>
        <p:txBody>
          <a:bodyPr wrap="square" lIns="50000" tIns="30000" rIns="50000" bIns="30000" anchor="ctr"/>
          <a:lstStyle/>
          <a:p>
            <a:pPr algn="ctr">
              <a:lnSpc>
                <a:spcPct val="104000"/>
              </a:lnSpc>
              <a:spcAft>
                <a:spcPts val="0"/>
              </a:spcAft>
            </a:pPr>
            <a:r>
              <a:rPr lang="ru-RU" sz="3200" b="1">
                <a:solidFill>
                  <a:srgbClr val="2A8680"/>
                </a:solidFill>
                <a:latin typeface="Times New Roman"/>
              </a:rPr>
              <a:t>+</a:t>
            </a:r>
          </a:p>
        </p:txBody>
      </p:sp>
      <p:sp>
        <p:nvSpPr>
          <p:cNvPr id="36" name="TextBox 8">
            <a:extLst>
              <a:ext uri="{FF2B5EF4-FFF2-40B4-BE49-F238E27FC236}">
                <a16:creationId xmlns:a16="http://schemas.microsoft.com/office/drawing/2014/main" id="{AFBDB738-FA33-9DD1-B9F8-AE661E909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подхода</a:t>
            </a:r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A76DE1D1-FC42-B697-0009-46EE19F7F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Box 1027"/>
          <p:cNvSpPr txBox="1"/>
          <p:nvPr/>
        </p:nvSpPr>
        <p:spPr>
          <a:xfrm>
            <a:off x="323528" y="879840"/>
            <a:ext cx="8820472" cy="5098319"/>
          </a:xfrm>
          <a:prstGeom prst="rect">
            <a:avLst/>
          </a:prstGeom>
          <a:noFill/>
        </p:spPr>
        <p:txBody>
          <a:bodyPr wrap="square" lIns="34290" tIns="13716" rIns="34290" bIns="13716" anchor="t">
            <a:sp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600" b="1" dirty="0">
                <a:solidFill>
                  <a:srgbClr val="1F2937"/>
                </a:solidFill>
                <a:latin typeface="Times New Roman"/>
              </a:rPr>
              <a:t>Объект исследования</a:t>
            </a:r>
            <a:r>
              <a:rPr lang="ru-RU" sz="2600" dirty="0">
                <a:solidFill>
                  <a:srgbClr val="1F2937"/>
                </a:solidFill>
                <a:latin typeface="Times New Roman"/>
              </a:rPr>
              <a:t> – автоматизированное консультирование клиентов на сайте.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600" b="1" dirty="0">
                <a:solidFill>
                  <a:srgbClr val="1F2937"/>
                </a:solidFill>
                <a:latin typeface="Times New Roman"/>
              </a:rPr>
              <a:t>Предмет исследования</a:t>
            </a:r>
            <a:r>
              <a:rPr lang="ru-RU" sz="2600" dirty="0">
                <a:solidFill>
                  <a:srgbClr val="1F2937"/>
                </a:solidFill>
                <a:latin typeface="Times New Roman"/>
              </a:rPr>
              <a:t> – методы поисково-генеративных архитектур.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600" b="1" dirty="0">
                <a:solidFill>
                  <a:srgbClr val="1F2937"/>
                </a:solidFill>
                <a:latin typeface="Times New Roman"/>
              </a:rPr>
              <a:t>Цель работы</a:t>
            </a:r>
            <a:r>
              <a:rPr lang="ru-RU" sz="2600" dirty="0">
                <a:solidFill>
                  <a:srgbClr val="1F2937"/>
                </a:solidFill>
                <a:latin typeface="Times New Roman"/>
              </a:rPr>
              <a:t> – разработка программного комплекса консультирования.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600" b="1" dirty="0">
                <a:solidFill>
                  <a:srgbClr val="1F2937"/>
                </a:solidFill>
                <a:latin typeface="Times New Roman"/>
              </a:rPr>
              <a:t>Задачи: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600" dirty="0">
                <a:solidFill>
                  <a:srgbClr val="1F2937"/>
                </a:solidFill>
                <a:latin typeface="Times New Roman"/>
              </a:rPr>
              <a:t>1. Анализ предметной области и существующих архитектур.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600" dirty="0">
                <a:solidFill>
                  <a:srgbClr val="1F2937"/>
                </a:solidFill>
                <a:latin typeface="Times New Roman"/>
              </a:rPr>
              <a:t>2. Проектирование архитектуры программного комплекса.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600" dirty="0">
                <a:solidFill>
                  <a:srgbClr val="1F2937"/>
                </a:solidFill>
                <a:latin typeface="Times New Roman"/>
              </a:rPr>
              <a:t>3. Реализация гибридного поиска и защитных проверок.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ru-RU" sz="2600" dirty="0">
                <a:solidFill>
                  <a:srgbClr val="1F2937"/>
                </a:solidFill>
                <a:latin typeface="Times New Roman"/>
              </a:rPr>
              <a:t>4. Оценка качества и сравнительные эксперименты по моделям.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E593CFE0-C339-30E3-AFB5-1752EB4C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EDEA74D4-C9ED-48F2-9267-82B8E7B4D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0" name="Card 1"/>
          <p:cNvSpPr/>
          <p:nvPr/>
        </p:nvSpPr>
        <p:spPr>
          <a:xfrm>
            <a:off x="251519" y="1772816"/>
            <a:ext cx="2746715" cy="3096344"/>
          </a:xfrm>
          <a:prstGeom prst="roundRect">
            <a:avLst/>
          </a:prstGeom>
          <a:solidFill>
            <a:srgbClr val="F6F9F9"/>
          </a:solidFill>
          <a:ln w="12700">
            <a:solidFill>
              <a:srgbClr val="D7E5E3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031" name="Card 2"/>
          <p:cNvSpPr/>
          <p:nvPr/>
        </p:nvSpPr>
        <p:spPr>
          <a:xfrm>
            <a:off x="3166718" y="1772816"/>
            <a:ext cx="2791281" cy="3096344"/>
          </a:xfrm>
          <a:prstGeom prst="roundRect">
            <a:avLst/>
          </a:prstGeom>
          <a:solidFill>
            <a:srgbClr val="F6F9F9"/>
          </a:solidFill>
          <a:ln w="12700">
            <a:solidFill>
              <a:srgbClr val="D7E5E3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032" name="Card 3"/>
          <p:cNvSpPr/>
          <p:nvPr/>
        </p:nvSpPr>
        <p:spPr>
          <a:xfrm>
            <a:off x="6145768" y="1772816"/>
            <a:ext cx="2791281" cy="3096344"/>
          </a:xfrm>
          <a:prstGeom prst="roundRect">
            <a:avLst/>
          </a:prstGeom>
          <a:solidFill>
            <a:srgbClr val="E9F5F3"/>
          </a:solidFill>
          <a:ln w="19050">
            <a:solidFill>
              <a:srgbClr val="2A8680"/>
            </a:solidFill>
          </a:ln>
        </p:spPr>
        <p:txBody>
          <a:bodyPr/>
          <a:lstStyle/>
          <a:p>
            <a:endParaRPr/>
          </a:p>
        </p:txBody>
      </p:sp>
      <p:sp>
        <p:nvSpPr>
          <p:cNvPr id="2033" name="Marker 1"/>
          <p:cNvSpPr/>
          <p:nvPr/>
        </p:nvSpPr>
        <p:spPr>
          <a:xfrm>
            <a:off x="467544" y="1958273"/>
            <a:ext cx="342900" cy="342900"/>
          </a:xfrm>
          <a:prstGeom prst="ellipse">
            <a:avLst/>
          </a:prstGeom>
          <a:solidFill>
            <a:srgbClr val="2A868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/>
              </a:rPr>
              <a:t>1</a:t>
            </a:r>
          </a:p>
        </p:txBody>
      </p:sp>
      <p:sp>
        <p:nvSpPr>
          <p:cNvPr id="2034" name="Marker 2"/>
          <p:cNvSpPr/>
          <p:nvPr/>
        </p:nvSpPr>
        <p:spPr>
          <a:xfrm>
            <a:off x="3413250" y="1958273"/>
            <a:ext cx="342900" cy="342900"/>
          </a:xfrm>
          <a:prstGeom prst="ellipse">
            <a:avLst/>
          </a:prstGeom>
          <a:solidFill>
            <a:srgbClr val="2A868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/>
              </a:rPr>
              <a:t>2</a:t>
            </a:r>
          </a:p>
        </p:txBody>
      </p:sp>
      <p:sp>
        <p:nvSpPr>
          <p:cNvPr id="2035" name="Marker 3"/>
          <p:cNvSpPr/>
          <p:nvPr/>
        </p:nvSpPr>
        <p:spPr>
          <a:xfrm>
            <a:off x="6354042" y="1958273"/>
            <a:ext cx="342900" cy="342900"/>
          </a:xfrm>
          <a:prstGeom prst="ellipse">
            <a:avLst/>
          </a:prstGeom>
          <a:solidFill>
            <a:srgbClr val="2A8680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2000" b="1" dirty="0">
                <a:solidFill>
                  <a:srgbClr val="FFFFFF"/>
                </a:solidFill>
                <a:latin typeface="Times New Roman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7C265-314B-E028-A426-7C61070230D5}"/>
              </a:ext>
            </a:extLst>
          </p:cNvPr>
          <p:cNvSpPr txBox="1"/>
          <p:nvPr/>
        </p:nvSpPr>
        <p:spPr>
          <a:xfrm>
            <a:off x="355387" y="2929532"/>
            <a:ext cx="2520280" cy="787500"/>
          </a:xfrm>
          <a:prstGeom prst="rect">
            <a:avLst/>
          </a:prstGeom>
          <a:noFill/>
        </p:spPr>
        <p:txBody>
          <a:bodyPr wrap="square" lIns="22500" rIns="225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3200" b="1" dirty="0">
                <a:solidFill>
                  <a:srgbClr val="1F2937"/>
                </a:solidFill>
                <a:latin typeface="Times New Roman"/>
              </a:rPr>
              <a:t>Открытые</a:t>
            </a:r>
          </a:p>
          <a:p>
            <a:pPr algn="ctr">
              <a:lnSpc>
                <a:spcPct val="105000"/>
              </a:lnSpc>
            </a:pPr>
            <a:r>
              <a:rPr lang="ru-RU" sz="3200" b="1" dirty="0">
                <a:solidFill>
                  <a:srgbClr val="1F2937"/>
                </a:solidFill>
                <a:latin typeface="Times New Roman"/>
              </a:rPr>
              <a:t>фреймворки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737C8C-F7E8-CE2E-A85D-3B9D3CD520BD}"/>
              </a:ext>
            </a:extLst>
          </p:cNvPr>
          <p:cNvSpPr txBox="1"/>
          <p:nvPr/>
        </p:nvSpPr>
        <p:spPr>
          <a:xfrm>
            <a:off x="3413250" y="2968394"/>
            <a:ext cx="2376264" cy="787500"/>
          </a:xfrm>
          <a:prstGeom prst="rect">
            <a:avLst/>
          </a:prstGeom>
          <a:noFill/>
        </p:spPr>
        <p:txBody>
          <a:bodyPr wrap="square" lIns="22500" rIns="225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3200" b="1" dirty="0">
                <a:solidFill>
                  <a:srgbClr val="1F2937"/>
                </a:solidFill>
                <a:latin typeface="Times New Roman"/>
              </a:rPr>
              <a:t>Low-code</a:t>
            </a:r>
          </a:p>
          <a:p>
            <a:pPr algn="ctr">
              <a:lnSpc>
                <a:spcPct val="105000"/>
              </a:lnSpc>
            </a:pPr>
            <a:r>
              <a:rPr lang="ru-RU" sz="3200" b="1" dirty="0">
                <a:solidFill>
                  <a:srgbClr val="1F2937"/>
                </a:solidFill>
                <a:latin typeface="Times New Roman"/>
              </a:rPr>
              <a:t>платформа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98812-7C74-0079-1E71-5EFA922DEEDF}"/>
              </a:ext>
            </a:extLst>
          </p:cNvPr>
          <p:cNvSpPr txBox="1"/>
          <p:nvPr/>
        </p:nvSpPr>
        <p:spPr>
          <a:xfrm>
            <a:off x="6354042" y="2968394"/>
            <a:ext cx="2326768" cy="787500"/>
          </a:xfrm>
          <a:prstGeom prst="rect">
            <a:avLst/>
          </a:prstGeom>
          <a:noFill/>
        </p:spPr>
        <p:txBody>
          <a:bodyPr wrap="square" lIns="22500" rIns="225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3200" b="1" dirty="0">
                <a:solidFill>
                  <a:srgbClr val="2A8680"/>
                </a:solidFill>
                <a:latin typeface="Times New Roman"/>
              </a:rPr>
              <a:t>Своё</a:t>
            </a:r>
          </a:p>
          <a:p>
            <a:pPr algn="ctr">
              <a:lnSpc>
                <a:spcPct val="105000"/>
              </a:lnSpc>
            </a:pPr>
            <a:r>
              <a:rPr lang="ru-RU" sz="3200" b="1" dirty="0">
                <a:solidFill>
                  <a:srgbClr val="2A8680"/>
                </a:solidFill>
                <a:latin typeface="Times New Roman"/>
              </a:rPr>
              <a:t>решение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FAA8FE90-5C7E-67BF-B931-901A93FFA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подхода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1544469-1E29-BDA0-35F1-C31741E9F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TextBox 1041"/>
          <p:cNvSpPr txBox="1"/>
          <p:nvPr/>
        </p:nvSpPr>
        <p:spPr>
          <a:xfrm>
            <a:off x="457200" y="4196716"/>
            <a:ext cx="8229600" cy="271869"/>
          </a:xfrm>
          <a:prstGeom prst="rect">
            <a:avLst/>
          </a:prstGeom>
          <a:noFill/>
        </p:spPr>
        <p:txBody>
          <a:bodyPr wrap="square" lIns="34290" tIns="13716" rIns="34290" bIns="13716" anchor="t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</a:pPr>
            <a:endParaRPr sz="1500" dirty="0">
              <a:solidFill>
                <a:srgbClr val="1F2937"/>
              </a:solidFill>
              <a:latin typeface="Times New Roman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F17B21DF-07DC-BD56-41A2-DC38C5F3F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Поисково-генеративный конвейер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3DCA11C4-88B5-5FF5-C1DB-EB985836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" name="Step 1">
            <a:extLst>
              <a:ext uri="{FF2B5EF4-FFF2-40B4-BE49-F238E27FC236}">
                <a16:creationId xmlns:a16="http://schemas.microsoft.com/office/drawing/2014/main" id="{B0CFC1AC-549E-31EB-901E-A8D468E3A9AA}"/>
              </a:ext>
            </a:extLst>
          </p:cNvPr>
          <p:cNvSpPr/>
          <p:nvPr/>
        </p:nvSpPr>
        <p:spPr>
          <a:xfrm>
            <a:off x="611560" y="886983"/>
            <a:ext cx="6048672" cy="634413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9050">
            <a:solidFill>
              <a:srgbClr val="2A8680"/>
            </a:solidFill>
          </a:ln>
        </p:spPr>
        <p:txBody>
          <a:bodyPr wrap="square" lIns="260000" tIns="70000" rIns="200000" bIns="50000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lang="ru-RU" sz="3200" b="1" dirty="0">
                <a:solidFill>
                  <a:srgbClr val="1F2937"/>
                </a:solidFill>
                <a:latin typeface="Times New Roman"/>
              </a:rPr>
              <a:t>1. Запрос клиента</a:t>
            </a:r>
          </a:p>
        </p:txBody>
      </p:sp>
      <p:sp>
        <p:nvSpPr>
          <p:cNvPr id="5" name="Step 2">
            <a:extLst>
              <a:ext uri="{FF2B5EF4-FFF2-40B4-BE49-F238E27FC236}">
                <a16:creationId xmlns:a16="http://schemas.microsoft.com/office/drawing/2014/main" id="{5084125D-0F0B-FE6E-D556-7F1198890FED}"/>
              </a:ext>
            </a:extLst>
          </p:cNvPr>
          <p:cNvSpPr/>
          <p:nvPr/>
        </p:nvSpPr>
        <p:spPr>
          <a:xfrm>
            <a:off x="611560" y="1812649"/>
            <a:ext cx="6048672" cy="634413"/>
          </a:xfrm>
          <a:prstGeom prst="roundRect">
            <a:avLst>
              <a:gd name="adj" fmla="val 8000"/>
            </a:avLst>
          </a:prstGeom>
          <a:solidFill>
            <a:srgbClr val="F4FAF9"/>
          </a:solidFill>
          <a:ln w="19050">
            <a:solidFill>
              <a:srgbClr val="2A8680"/>
            </a:solidFill>
          </a:ln>
        </p:spPr>
        <p:txBody>
          <a:bodyPr wrap="square" lIns="260000" tIns="70000" rIns="200000" bIns="50000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lang="ru-RU" sz="3200" b="1" dirty="0">
                <a:solidFill>
                  <a:srgbClr val="1F2937"/>
                </a:solidFill>
                <a:latin typeface="Times New Roman"/>
              </a:rPr>
              <a:t>2. Входная обработка</a:t>
            </a:r>
          </a:p>
        </p:txBody>
      </p:sp>
      <p:sp>
        <p:nvSpPr>
          <p:cNvPr id="6" name="Step 3">
            <a:extLst>
              <a:ext uri="{FF2B5EF4-FFF2-40B4-BE49-F238E27FC236}">
                <a16:creationId xmlns:a16="http://schemas.microsoft.com/office/drawing/2014/main" id="{4FDA6204-1AE9-0B61-754A-E1805D8E0CE7}"/>
              </a:ext>
            </a:extLst>
          </p:cNvPr>
          <p:cNvSpPr/>
          <p:nvPr/>
        </p:nvSpPr>
        <p:spPr>
          <a:xfrm>
            <a:off x="611560" y="2754332"/>
            <a:ext cx="6048672" cy="634413"/>
          </a:xfrm>
          <a:prstGeom prst="roundRect">
            <a:avLst>
              <a:gd name="adj" fmla="val 8000"/>
            </a:avLst>
          </a:prstGeom>
          <a:solidFill>
            <a:srgbClr val="EAF5F4"/>
          </a:solidFill>
          <a:ln w="19050">
            <a:solidFill>
              <a:srgbClr val="2A8680"/>
            </a:solidFill>
          </a:ln>
        </p:spPr>
        <p:txBody>
          <a:bodyPr wrap="square" lIns="260000" tIns="70000" rIns="200000" bIns="50000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lang="ru-RU" sz="3200" b="1" dirty="0">
                <a:solidFill>
                  <a:srgbClr val="1F2937"/>
                </a:solidFill>
                <a:latin typeface="Times New Roman"/>
              </a:rPr>
              <a:t>3. Гибридный поиск</a:t>
            </a:r>
          </a:p>
        </p:txBody>
      </p:sp>
      <p:sp>
        <p:nvSpPr>
          <p:cNvPr id="7" name="Step 4">
            <a:extLst>
              <a:ext uri="{FF2B5EF4-FFF2-40B4-BE49-F238E27FC236}">
                <a16:creationId xmlns:a16="http://schemas.microsoft.com/office/drawing/2014/main" id="{76BE1AAD-C9EB-F56E-0F3A-7E1076E5E7C4}"/>
              </a:ext>
            </a:extLst>
          </p:cNvPr>
          <p:cNvSpPr/>
          <p:nvPr/>
        </p:nvSpPr>
        <p:spPr>
          <a:xfrm>
            <a:off x="611560" y="4602488"/>
            <a:ext cx="6048672" cy="634413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9050">
            <a:solidFill>
              <a:srgbClr val="2A8680"/>
            </a:solidFill>
          </a:ln>
        </p:spPr>
        <p:txBody>
          <a:bodyPr wrap="square" lIns="260000" tIns="70000" rIns="200000" bIns="50000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lang="ru-RU" sz="3200" b="1" dirty="0">
                <a:solidFill>
                  <a:srgbClr val="1F2937"/>
                </a:solidFill>
                <a:latin typeface="Times New Roman"/>
              </a:rPr>
              <a:t>5. Генерация ответа</a:t>
            </a:r>
          </a:p>
        </p:txBody>
      </p:sp>
      <p:sp>
        <p:nvSpPr>
          <p:cNvPr id="8" name="Step 5">
            <a:extLst>
              <a:ext uri="{FF2B5EF4-FFF2-40B4-BE49-F238E27FC236}">
                <a16:creationId xmlns:a16="http://schemas.microsoft.com/office/drawing/2014/main" id="{BC8C805E-85F7-B321-4320-7383CDD27AF5}"/>
              </a:ext>
            </a:extLst>
          </p:cNvPr>
          <p:cNvSpPr/>
          <p:nvPr/>
        </p:nvSpPr>
        <p:spPr>
          <a:xfrm>
            <a:off x="611560" y="5525800"/>
            <a:ext cx="6048672" cy="634413"/>
          </a:xfrm>
          <a:prstGeom prst="roundRect">
            <a:avLst>
              <a:gd name="adj" fmla="val 8000"/>
            </a:avLst>
          </a:prstGeom>
          <a:solidFill>
            <a:srgbClr val="F4FAF9"/>
          </a:solidFill>
          <a:ln w="19050">
            <a:solidFill>
              <a:srgbClr val="2A8680"/>
            </a:solidFill>
          </a:ln>
        </p:spPr>
        <p:txBody>
          <a:bodyPr wrap="square" lIns="260000" tIns="70000" rIns="200000" bIns="50000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lang="ru-RU" sz="3200" b="1" dirty="0">
                <a:solidFill>
                  <a:srgbClr val="1F2937"/>
                </a:solidFill>
                <a:latin typeface="Times New Roman"/>
              </a:rPr>
              <a:t>6. Проверка и отправка</a:t>
            </a:r>
          </a:p>
        </p:txBody>
      </p:sp>
      <p:sp>
        <p:nvSpPr>
          <p:cNvPr id="9" name="Knowledge base">
            <a:extLst>
              <a:ext uri="{FF2B5EF4-FFF2-40B4-BE49-F238E27FC236}">
                <a16:creationId xmlns:a16="http://schemas.microsoft.com/office/drawing/2014/main" id="{D6613B28-D667-B9FB-20FB-57F3F07D2D29}"/>
              </a:ext>
            </a:extLst>
          </p:cNvPr>
          <p:cNvSpPr/>
          <p:nvPr/>
        </p:nvSpPr>
        <p:spPr>
          <a:xfrm>
            <a:off x="6854987" y="2502212"/>
            <a:ext cx="1922964" cy="1159541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9050">
            <a:solidFill>
              <a:srgbClr val="2A8680"/>
            </a:solidFill>
          </a:ln>
        </p:spPr>
        <p:txBody>
          <a:bodyPr wrap="square" lIns="170000" tIns="70000" rIns="170000" bIns="50000" anchor="ctr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3200" b="1" dirty="0">
                <a:solidFill>
                  <a:srgbClr val="1F2937"/>
                </a:solidFill>
                <a:latin typeface="Times New Roman"/>
              </a:rPr>
              <a:t>База знаний</a:t>
            </a:r>
          </a:p>
        </p:txBody>
      </p:sp>
      <p:sp>
        <p:nvSpPr>
          <p:cNvPr id="11" name="Arrow knowledge">
            <a:extLst>
              <a:ext uri="{FF2B5EF4-FFF2-40B4-BE49-F238E27FC236}">
                <a16:creationId xmlns:a16="http://schemas.microsoft.com/office/drawing/2014/main" id="{D6F27303-84E2-AF20-02D2-9F056B8024F5}"/>
              </a:ext>
            </a:extLst>
          </p:cNvPr>
          <p:cNvSpPr/>
          <p:nvPr/>
        </p:nvSpPr>
        <p:spPr>
          <a:xfrm>
            <a:off x="6656427" y="3003242"/>
            <a:ext cx="198560" cy="149904"/>
          </a:xfrm>
          <a:prstGeom prst="leftArrow">
            <a:avLst/>
          </a:prstGeom>
          <a:solidFill>
            <a:srgbClr val="2A8680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Arrow knowledge">
            <a:extLst>
              <a:ext uri="{FF2B5EF4-FFF2-40B4-BE49-F238E27FC236}">
                <a16:creationId xmlns:a16="http://schemas.microsoft.com/office/drawing/2014/main" id="{636089D9-2DA7-F1C9-9226-4A00192C277D}"/>
              </a:ext>
            </a:extLst>
          </p:cNvPr>
          <p:cNvSpPr/>
          <p:nvPr/>
        </p:nvSpPr>
        <p:spPr>
          <a:xfrm rot="16200000">
            <a:off x="3378716" y="1594586"/>
            <a:ext cx="286125" cy="150000"/>
          </a:xfrm>
          <a:prstGeom prst="leftArrow">
            <a:avLst/>
          </a:prstGeom>
          <a:solidFill>
            <a:srgbClr val="2A8680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Arrow knowledge">
            <a:extLst>
              <a:ext uri="{FF2B5EF4-FFF2-40B4-BE49-F238E27FC236}">
                <a16:creationId xmlns:a16="http://schemas.microsoft.com/office/drawing/2014/main" id="{02E00AFE-4192-0448-F867-57D4EC32ED2C}"/>
              </a:ext>
            </a:extLst>
          </p:cNvPr>
          <p:cNvSpPr/>
          <p:nvPr/>
        </p:nvSpPr>
        <p:spPr>
          <a:xfrm rot="16200000">
            <a:off x="3378717" y="2523222"/>
            <a:ext cx="286125" cy="150000"/>
          </a:xfrm>
          <a:prstGeom prst="leftArrow">
            <a:avLst/>
          </a:prstGeom>
          <a:solidFill>
            <a:srgbClr val="2A8680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Arrow knowledge">
            <a:extLst>
              <a:ext uri="{FF2B5EF4-FFF2-40B4-BE49-F238E27FC236}">
                <a16:creationId xmlns:a16="http://schemas.microsoft.com/office/drawing/2014/main" id="{8A801A2A-AFEF-9EB5-4384-854626294397}"/>
              </a:ext>
            </a:extLst>
          </p:cNvPr>
          <p:cNvSpPr/>
          <p:nvPr/>
        </p:nvSpPr>
        <p:spPr>
          <a:xfrm rot="16200000">
            <a:off x="3378716" y="3443690"/>
            <a:ext cx="286125" cy="150000"/>
          </a:xfrm>
          <a:prstGeom prst="leftArrow">
            <a:avLst/>
          </a:prstGeom>
          <a:solidFill>
            <a:srgbClr val="2A8680"/>
          </a:solidFill>
          <a:ln>
            <a:noFill/>
          </a:ln>
        </p:spPr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16" name="Arrow knowledge">
            <a:extLst>
              <a:ext uri="{FF2B5EF4-FFF2-40B4-BE49-F238E27FC236}">
                <a16:creationId xmlns:a16="http://schemas.microsoft.com/office/drawing/2014/main" id="{C749DC9D-3148-D2C3-5902-BAEB8585D2DD}"/>
              </a:ext>
            </a:extLst>
          </p:cNvPr>
          <p:cNvSpPr/>
          <p:nvPr/>
        </p:nvSpPr>
        <p:spPr>
          <a:xfrm rot="16200000">
            <a:off x="3378717" y="4375478"/>
            <a:ext cx="286125" cy="150000"/>
          </a:xfrm>
          <a:prstGeom prst="leftArrow">
            <a:avLst/>
          </a:prstGeom>
          <a:solidFill>
            <a:srgbClr val="2A8680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tep 4">
            <a:extLst>
              <a:ext uri="{FF2B5EF4-FFF2-40B4-BE49-F238E27FC236}">
                <a16:creationId xmlns:a16="http://schemas.microsoft.com/office/drawing/2014/main" id="{A6AB17D2-CEBA-EE51-3C9F-1CD27A3B1B29}"/>
              </a:ext>
            </a:extLst>
          </p:cNvPr>
          <p:cNvSpPr/>
          <p:nvPr/>
        </p:nvSpPr>
        <p:spPr>
          <a:xfrm>
            <a:off x="613556" y="3667879"/>
            <a:ext cx="6048672" cy="634413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9050">
            <a:solidFill>
              <a:srgbClr val="2A8680"/>
            </a:solidFill>
          </a:ln>
        </p:spPr>
        <p:txBody>
          <a:bodyPr wrap="square" lIns="260000" tIns="70000" rIns="200000" bIns="50000" anchor="ctr">
            <a:spAutoFit/>
          </a:bodyPr>
          <a:lstStyle/>
          <a:p>
            <a:pPr algn="l">
              <a:lnSpc>
                <a:spcPct val="105000"/>
              </a:lnSpc>
              <a:spcAft>
                <a:spcPts val="200"/>
              </a:spcAft>
            </a:pPr>
            <a:r>
              <a:rPr lang="ru-RU" sz="3200" b="1" dirty="0">
                <a:solidFill>
                  <a:srgbClr val="1F2937"/>
                </a:solidFill>
                <a:latin typeface="Times New Roman"/>
              </a:rPr>
              <a:t>4. Определение намерения</a:t>
            </a:r>
          </a:p>
        </p:txBody>
      </p:sp>
      <p:sp>
        <p:nvSpPr>
          <p:cNvPr id="12" name="Arrow knowledge">
            <a:extLst>
              <a:ext uri="{FF2B5EF4-FFF2-40B4-BE49-F238E27FC236}">
                <a16:creationId xmlns:a16="http://schemas.microsoft.com/office/drawing/2014/main" id="{F1DCBAF4-FCE6-FF08-8CF9-DEC8F4FD576C}"/>
              </a:ext>
            </a:extLst>
          </p:cNvPr>
          <p:cNvSpPr/>
          <p:nvPr/>
        </p:nvSpPr>
        <p:spPr>
          <a:xfrm rot="16200000">
            <a:off x="3378717" y="5303675"/>
            <a:ext cx="286125" cy="150000"/>
          </a:xfrm>
          <a:prstGeom prst="leftArrow">
            <a:avLst/>
          </a:prstGeom>
          <a:solidFill>
            <a:srgbClr val="2A8680"/>
          </a:solidFill>
          <a:ln>
            <a:noFill/>
          </a:ln>
        </p:spPr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27" descr="fig3-uml-compon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55"/>
            <a:ext cx="9134593" cy="5872782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69FD17EA-2F3F-065E-85DC-87C68442C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программного комплекса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9ECE76F-6BF9-7143-95DE-95912DB75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665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" name="Table cell 0-0"/>
          <p:cNvSpPr txBox="1"/>
          <p:nvPr/>
        </p:nvSpPr>
        <p:spPr>
          <a:xfrm>
            <a:off x="166582" y="777362"/>
            <a:ext cx="2094639" cy="881107"/>
          </a:xfrm>
          <a:prstGeom prst="rect">
            <a:avLst/>
          </a:prstGeom>
          <a:solidFill>
            <a:srgbClr val="2A8680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b="1" dirty="0">
                <a:solidFill>
                  <a:srgbClr val="FFFFFF"/>
                </a:solidFill>
                <a:latin typeface="Times New Roman"/>
              </a:rPr>
              <a:t>Блок</a:t>
            </a:r>
          </a:p>
        </p:txBody>
      </p:sp>
      <p:sp>
        <p:nvSpPr>
          <p:cNvPr id="3001" name="Table cell 0-1"/>
          <p:cNvSpPr txBox="1"/>
          <p:nvPr/>
        </p:nvSpPr>
        <p:spPr>
          <a:xfrm>
            <a:off x="2261221" y="780564"/>
            <a:ext cx="3756943" cy="877907"/>
          </a:xfrm>
          <a:prstGeom prst="rect">
            <a:avLst/>
          </a:prstGeom>
          <a:solidFill>
            <a:srgbClr val="2A8680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b="1" dirty="0">
                <a:solidFill>
                  <a:srgbClr val="FFFFFF"/>
                </a:solidFill>
                <a:latin typeface="Times New Roman"/>
              </a:rPr>
              <a:t>Данные</a:t>
            </a:r>
          </a:p>
        </p:txBody>
      </p:sp>
      <p:sp>
        <p:nvSpPr>
          <p:cNvPr id="3002" name="Table cell 0-2"/>
          <p:cNvSpPr txBox="1"/>
          <p:nvPr/>
        </p:nvSpPr>
        <p:spPr>
          <a:xfrm>
            <a:off x="6018169" y="776731"/>
            <a:ext cx="2946318" cy="880337"/>
          </a:xfrm>
          <a:prstGeom prst="rect">
            <a:avLst/>
          </a:prstGeom>
          <a:solidFill>
            <a:srgbClr val="2A8680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b="1" dirty="0">
                <a:solidFill>
                  <a:srgbClr val="FFFFFF"/>
                </a:solidFill>
                <a:latin typeface="Times New Roman"/>
              </a:rPr>
              <a:t>Метрики</a:t>
            </a:r>
          </a:p>
        </p:txBody>
      </p:sp>
      <p:sp>
        <p:nvSpPr>
          <p:cNvPr id="3003" name="Table cell 1-0"/>
          <p:cNvSpPr txBox="1"/>
          <p:nvPr/>
        </p:nvSpPr>
        <p:spPr>
          <a:xfrm>
            <a:off x="166583" y="1665332"/>
            <a:ext cx="2094641" cy="855715"/>
          </a:xfrm>
          <a:prstGeom prst="rect">
            <a:avLst/>
          </a:prstGeom>
          <a:solidFill>
            <a:srgbClr val="F6F9F9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b="1" dirty="0">
                <a:solidFill>
                  <a:srgbClr val="1F2937"/>
                </a:solidFill>
                <a:latin typeface="Times New Roman"/>
              </a:rPr>
              <a:t>Поиск</a:t>
            </a:r>
          </a:p>
        </p:txBody>
      </p:sp>
      <p:sp>
        <p:nvSpPr>
          <p:cNvPr id="3004" name="Table cell 1-1"/>
          <p:cNvSpPr txBox="1"/>
          <p:nvPr/>
        </p:nvSpPr>
        <p:spPr>
          <a:xfrm>
            <a:off x="2261222" y="1655552"/>
            <a:ext cx="3756947" cy="865496"/>
          </a:xfrm>
          <a:prstGeom prst="rect">
            <a:avLst/>
          </a:prstGeom>
          <a:solidFill>
            <a:srgbClr val="F6F9F9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dirty="0">
                <a:solidFill>
                  <a:srgbClr val="1F2937"/>
                </a:solidFill>
                <a:latin typeface="Times New Roman"/>
              </a:rPr>
              <a:t>72 запроса</a:t>
            </a:r>
          </a:p>
        </p:txBody>
      </p:sp>
      <p:sp>
        <p:nvSpPr>
          <p:cNvPr id="3005" name="Table cell 1-2"/>
          <p:cNvSpPr txBox="1"/>
          <p:nvPr/>
        </p:nvSpPr>
        <p:spPr>
          <a:xfrm>
            <a:off x="6018170" y="1664415"/>
            <a:ext cx="2946318" cy="856633"/>
          </a:xfrm>
          <a:prstGeom prst="rect">
            <a:avLst/>
          </a:prstGeom>
          <a:solidFill>
            <a:srgbClr val="F6F9F9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dirty="0">
                <a:solidFill>
                  <a:srgbClr val="1F2937"/>
                </a:solidFill>
                <a:latin typeface="Times New Roman"/>
              </a:rPr>
              <a:t>Hit@K, MRR, P95</a:t>
            </a:r>
          </a:p>
        </p:txBody>
      </p:sp>
      <p:sp>
        <p:nvSpPr>
          <p:cNvPr id="3006" name="Table cell 2-0"/>
          <p:cNvSpPr txBox="1"/>
          <p:nvPr/>
        </p:nvSpPr>
        <p:spPr>
          <a:xfrm>
            <a:off x="166583" y="2520992"/>
            <a:ext cx="2094641" cy="884823"/>
          </a:xfrm>
          <a:prstGeom prst="rect">
            <a:avLst/>
          </a:prstGeom>
          <a:solidFill>
            <a:srgbClr val="FFFFFF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b="1" dirty="0">
                <a:solidFill>
                  <a:srgbClr val="1F2937"/>
                </a:solidFill>
                <a:latin typeface="Times New Roman"/>
              </a:rPr>
              <a:t>Ответ</a:t>
            </a:r>
          </a:p>
        </p:txBody>
      </p:sp>
      <p:sp>
        <p:nvSpPr>
          <p:cNvPr id="3007" name="Table cell 2-1"/>
          <p:cNvSpPr txBox="1"/>
          <p:nvPr/>
        </p:nvSpPr>
        <p:spPr>
          <a:xfrm>
            <a:off x="2261222" y="2520992"/>
            <a:ext cx="3756947" cy="871383"/>
          </a:xfrm>
          <a:prstGeom prst="rect">
            <a:avLst/>
          </a:prstGeom>
          <a:solidFill>
            <a:srgbClr val="FFFFFF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dirty="0">
                <a:solidFill>
                  <a:srgbClr val="1F2937"/>
                </a:solidFill>
                <a:latin typeface="Times New Roman"/>
              </a:rPr>
              <a:t>Контекст и ответ</a:t>
            </a:r>
          </a:p>
        </p:txBody>
      </p:sp>
      <p:sp>
        <p:nvSpPr>
          <p:cNvPr id="3008" name="Table cell 2-2"/>
          <p:cNvSpPr txBox="1"/>
          <p:nvPr/>
        </p:nvSpPr>
        <p:spPr>
          <a:xfrm>
            <a:off x="6018170" y="2508240"/>
            <a:ext cx="2946318" cy="896174"/>
          </a:xfrm>
          <a:prstGeom prst="rect">
            <a:avLst/>
          </a:prstGeom>
          <a:solidFill>
            <a:srgbClr val="FFFFFF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dirty="0">
                <a:solidFill>
                  <a:srgbClr val="1F2937"/>
                </a:solidFill>
                <a:latin typeface="Times New Roman"/>
              </a:rPr>
              <a:t>LLM-судья</a:t>
            </a:r>
          </a:p>
        </p:txBody>
      </p:sp>
      <p:sp>
        <p:nvSpPr>
          <p:cNvPr id="3009" name="Table cell 3-0"/>
          <p:cNvSpPr txBox="1"/>
          <p:nvPr/>
        </p:nvSpPr>
        <p:spPr>
          <a:xfrm>
            <a:off x="166583" y="3405871"/>
            <a:ext cx="2094643" cy="1057702"/>
          </a:xfrm>
          <a:prstGeom prst="rect">
            <a:avLst/>
          </a:prstGeom>
          <a:solidFill>
            <a:srgbClr val="F6F9F9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b="1" dirty="0">
                <a:solidFill>
                  <a:srgbClr val="1F2937"/>
                </a:solidFill>
                <a:latin typeface="Times New Roman"/>
              </a:rPr>
              <a:t>Отказы</a:t>
            </a:r>
          </a:p>
        </p:txBody>
      </p:sp>
      <p:sp>
        <p:nvSpPr>
          <p:cNvPr id="3010" name="Table cell 3-1"/>
          <p:cNvSpPr txBox="1"/>
          <p:nvPr/>
        </p:nvSpPr>
        <p:spPr>
          <a:xfrm>
            <a:off x="2261221" y="3405816"/>
            <a:ext cx="3756948" cy="1047695"/>
          </a:xfrm>
          <a:prstGeom prst="rect">
            <a:avLst/>
          </a:prstGeom>
          <a:solidFill>
            <a:srgbClr val="F6F9F9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dirty="0">
                <a:solidFill>
                  <a:srgbClr val="1F2937"/>
                </a:solidFill>
                <a:latin typeface="Times New Roman"/>
              </a:rPr>
              <a:t>Провокационные запросы</a:t>
            </a:r>
          </a:p>
        </p:txBody>
      </p:sp>
      <p:sp>
        <p:nvSpPr>
          <p:cNvPr id="3011" name="Table cell 3-2"/>
          <p:cNvSpPr txBox="1"/>
          <p:nvPr/>
        </p:nvSpPr>
        <p:spPr>
          <a:xfrm>
            <a:off x="6018170" y="3405816"/>
            <a:ext cx="2946318" cy="1057756"/>
          </a:xfrm>
          <a:prstGeom prst="rect">
            <a:avLst/>
          </a:prstGeom>
          <a:solidFill>
            <a:srgbClr val="F6F9F9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dirty="0">
                <a:solidFill>
                  <a:srgbClr val="1F2937"/>
                </a:solidFill>
                <a:latin typeface="Times New Roman"/>
              </a:rPr>
              <a:t>Корр. отказ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D860DC92-E536-B2C2-B0CE-BC071D1C9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и результаты оценки качества</a:t>
            </a:r>
          </a:p>
        </p:txBody>
      </p:sp>
      <p:sp>
        <p:nvSpPr>
          <p:cNvPr id="4100" name="Table cell 0-0"/>
          <p:cNvSpPr txBox="1"/>
          <p:nvPr/>
        </p:nvSpPr>
        <p:spPr>
          <a:xfrm>
            <a:off x="156269" y="4584129"/>
            <a:ext cx="1154998" cy="858089"/>
          </a:xfrm>
          <a:prstGeom prst="rect">
            <a:avLst/>
          </a:prstGeom>
          <a:solidFill>
            <a:srgbClr val="2A8680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b="1" dirty="0">
                <a:solidFill>
                  <a:srgbClr val="FFFFFF"/>
                </a:solidFill>
                <a:latin typeface="Times New Roman"/>
              </a:rPr>
              <a:t>Hit@1</a:t>
            </a:r>
          </a:p>
        </p:txBody>
      </p:sp>
      <p:sp>
        <p:nvSpPr>
          <p:cNvPr id="4101" name="Table cell 0-1"/>
          <p:cNvSpPr txBox="1"/>
          <p:nvPr/>
        </p:nvSpPr>
        <p:spPr>
          <a:xfrm>
            <a:off x="1311268" y="4584129"/>
            <a:ext cx="1152893" cy="858089"/>
          </a:xfrm>
          <a:prstGeom prst="rect">
            <a:avLst/>
          </a:prstGeom>
          <a:solidFill>
            <a:srgbClr val="2A8680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b="1" dirty="0">
                <a:solidFill>
                  <a:srgbClr val="FFFFFF"/>
                </a:solidFill>
                <a:latin typeface="Times New Roman"/>
              </a:rPr>
              <a:t>Hit@3</a:t>
            </a:r>
          </a:p>
        </p:txBody>
      </p:sp>
      <p:sp>
        <p:nvSpPr>
          <p:cNvPr id="4102" name="Table cell 0-2"/>
          <p:cNvSpPr txBox="1"/>
          <p:nvPr/>
        </p:nvSpPr>
        <p:spPr>
          <a:xfrm>
            <a:off x="2466269" y="4584129"/>
            <a:ext cx="1159212" cy="858089"/>
          </a:xfrm>
          <a:prstGeom prst="rect">
            <a:avLst/>
          </a:prstGeom>
          <a:solidFill>
            <a:srgbClr val="2A8680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b="1" dirty="0">
                <a:solidFill>
                  <a:srgbClr val="FFFFFF"/>
                </a:solidFill>
                <a:latin typeface="Times New Roman"/>
              </a:rPr>
              <a:t>Hit@5</a:t>
            </a:r>
          </a:p>
        </p:txBody>
      </p:sp>
      <p:sp>
        <p:nvSpPr>
          <p:cNvPr id="4103" name="Table cell 0-3"/>
          <p:cNvSpPr txBox="1"/>
          <p:nvPr/>
        </p:nvSpPr>
        <p:spPr>
          <a:xfrm>
            <a:off x="3621269" y="4584129"/>
            <a:ext cx="1004592" cy="858089"/>
          </a:xfrm>
          <a:prstGeom prst="rect">
            <a:avLst/>
          </a:prstGeom>
          <a:solidFill>
            <a:srgbClr val="2A8680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b="1" dirty="0">
                <a:solidFill>
                  <a:srgbClr val="FFFFFF"/>
                </a:solidFill>
                <a:latin typeface="Times New Roman"/>
              </a:rPr>
              <a:t>MRR</a:t>
            </a:r>
          </a:p>
        </p:txBody>
      </p:sp>
      <p:sp>
        <p:nvSpPr>
          <p:cNvPr id="4104" name="Table cell 0-4"/>
          <p:cNvSpPr txBox="1"/>
          <p:nvPr/>
        </p:nvSpPr>
        <p:spPr>
          <a:xfrm>
            <a:off x="4630075" y="4584129"/>
            <a:ext cx="1527600" cy="858089"/>
          </a:xfrm>
          <a:prstGeom prst="rect">
            <a:avLst/>
          </a:prstGeom>
          <a:solidFill>
            <a:srgbClr val="2A8680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b="1" dirty="0">
                <a:solidFill>
                  <a:srgbClr val="FFFFFF"/>
                </a:solidFill>
                <a:latin typeface="Times New Roman"/>
              </a:rPr>
              <a:t>P95 поиска</a:t>
            </a:r>
          </a:p>
        </p:txBody>
      </p:sp>
      <p:sp>
        <p:nvSpPr>
          <p:cNvPr id="4105" name="Table cell 0-5"/>
          <p:cNvSpPr txBox="1"/>
          <p:nvPr/>
        </p:nvSpPr>
        <p:spPr>
          <a:xfrm>
            <a:off x="6157674" y="4584129"/>
            <a:ext cx="1368151" cy="858089"/>
          </a:xfrm>
          <a:prstGeom prst="rect">
            <a:avLst/>
          </a:prstGeom>
          <a:solidFill>
            <a:srgbClr val="2A8680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b="1" dirty="0">
                <a:solidFill>
                  <a:srgbClr val="FFFFFF"/>
                </a:solidFill>
                <a:latin typeface="Times New Roman"/>
              </a:rPr>
              <a:t>LLM-судья</a:t>
            </a:r>
          </a:p>
        </p:txBody>
      </p:sp>
      <p:sp>
        <p:nvSpPr>
          <p:cNvPr id="4106" name="Table cell 0-6"/>
          <p:cNvSpPr txBox="1"/>
          <p:nvPr/>
        </p:nvSpPr>
        <p:spPr>
          <a:xfrm>
            <a:off x="7525826" y="4584129"/>
            <a:ext cx="1440159" cy="856633"/>
          </a:xfrm>
          <a:prstGeom prst="rect">
            <a:avLst/>
          </a:prstGeom>
          <a:solidFill>
            <a:srgbClr val="2A8680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b="1" dirty="0">
                <a:solidFill>
                  <a:srgbClr val="FFFFFF"/>
                </a:solidFill>
                <a:latin typeface="Times New Roman"/>
              </a:rPr>
              <a:t>Отказы</a:t>
            </a:r>
          </a:p>
        </p:txBody>
      </p:sp>
      <p:sp>
        <p:nvSpPr>
          <p:cNvPr id="4107" name="Table cell 1-0"/>
          <p:cNvSpPr txBox="1"/>
          <p:nvPr/>
        </p:nvSpPr>
        <p:spPr>
          <a:xfrm>
            <a:off x="156269" y="5442218"/>
            <a:ext cx="1154998" cy="820000"/>
          </a:xfrm>
          <a:prstGeom prst="rect">
            <a:avLst/>
          </a:prstGeom>
          <a:solidFill>
            <a:srgbClr val="F6F9F9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b="1" dirty="0">
                <a:solidFill>
                  <a:srgbClr val="1F2937"/>
                </a:solidFill>
                <a:latin typeface="Times New Roman"/>
              </a:rPr>
              <a:t>71 %</a:t>
            </a:r>
          </a:p>
        </p:txBody>
      </p:sp>
      <p:sp>
        <p:nvSpPr>
          <p:cNvPr id="4108" name="Table cell 1-1"/>
          <p:cNvSpPr txBox="1"/>
          <p:nvPr/>
        </p:nvSpPr>
        <p:spPr>
          <a:xfrm>
            <a:off x="1311269" y="5442218"/>
            <a:ext cx="1145868" cy="820000"/>
          </a:xfrm>
          <a:prstGeom prst="rect">
            <a:avLst/>
          </a:prstGeom>
          <a:solidFill>
            <a:srgbClr val="F6F9F9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dirty="0">
                <a:solidFill>
                  <a:srgbClr val="1F2937"/>
                </a:solidFill>
                <a:latin typeface="Times New Roman"/>
              </a:rPr>
              <a:t>81 %</a:t>
            </a:r>
          </a:p>
        </p:txBody>
      </p:sp>
      <p:sp>
        <p:nvSpPr>
          <p:cNvPr id="4109" name="Table cell 1-2"/>
          <p:cNvSpPr txBox="1"/>
          <p:nvPr/>
        </p:nvSpPr>
        <p:spPr>
          <a:xfrm>
            <a:off x="2466268" y="5442218"/>
            <a:ext cx="1150787" cy="820000"/>
          </a:xfrm>
          <a:prstGeom prst="rect">
            <a:avLst/>
          </a:prstGeom>
          <a:solidFill>
            <a:srgbClr val="F6F9F9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dirty="0">
                <a:solidFill>
                  <a:srgbClr val="1F2937"/>
                </a:solidFill>
                <a:latin typeface="Times New Roman"/>
              </a:rPr>
              <a:t>82 %</a:t>
            </a:r>
          </a:p>
        </p:txBody>
      </p:sp>
      <p:sp>
        <p:nvSpPr>
          <p:cNvPr id="4110" name="Table cell 1-3"/>
          <p:cNvSpPr txBox="1"/>
          <p:nvPr/>
        </p:nvSpPr>
        <p:spPr>
          <a:xfrm>
            <a:off x="3621269" y="5442218"/>
            <a:ext cx="1004592" cy="820000"/>
          </a:xfrm>
          <a:prstGeom prst="rect">
            <a:avLst/>
          </a:prstGeom>
          <a:solidFill>
            <a:srgbClr val="F6F9F9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dirty="0">
                <a:solidFill>
                  <a:srgbClr val="1F2937"/>
                </a:solidFill>
                <a:latin typeface="Times New Roman"/>
              </a:rPr>
              <a:t>0,765</a:t>
            </a:r>
          </a:p>
        </p:txBody>
      </p:sp>
      <p:sp>
        <p:nvSpPr>
          <p:cNvPr id="4111" name="Table cell 1-4"/>
          <p:cNvSpPr txBox="1"/>
          <p:nvPr/>
        </p:nvSpPr>
        <p:spPr>
          <a:xfrm>
            <a:off x="4630075" y="5442218"/>
            <a:ext cx="1527600" cy="820000"/>
          </a:xfrm>
          <a:prstGeom prst="rect">
            <a:avLst/>
          </a:prstGeom>
          <a:solidFill>
            <a:srgbClr val="F6F9F9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dirty="0">
                <a:solidFill>
                  <a:srgbClr val="1F2937"/>
                </a:solidFill>
                <a:latin typeface="Times New Roman"/>
              </a:rPr>
              <a:t>432 мс</a:t>
            </a:r>
          </a:p>
        </p:txBody>
      </p:sp>
      <p:sp>
        <p:nvSpPr>
          <p:cNvPr id="4112" name="Table cell 1-5"/>
          <p:cNvSpPr txBox="1"/>
          <p:nvPr/>
        </p:nvSpPr>
        <p:spPr>
          <a:xfrm>
            <a:off x="6157675" y="5442218"/>
            <a:ext cx="1368149" cy="820000"/>
          </a:xfrm>
          <a:prstGeom prst="rect">
            <a:avLst/>
          </a:prstGeom>
          <a:solidFill>
            <a:srgbClr val="F6F9F9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dirty="0">
                <a:solidFill>
                  <a:srgbClr val="1F2937"/>
                </a:solidFill>
                <a:latin typeface="Times New Roman"/>
              </a:rPr>
              <a:t>4,2 / 5</a:t>
            </a:r>
          </a:p>
        </p:txBody>
      </p:sp>
      <p:sp>
        <p:nvSpPr>
          <p:cNvPr id="4113" name="Table cell 1-6"/>
          <p:cNvSpPr txBox="1"/>
          <p:nvPr/>
        </p:nvSpPr>
        <p:spPr>
          <a:xfrm>
            <a:off x="7525826" y="5442218"/>
            <a:ext cx="1433487" cy="820000"/>
          </a:xfrm>
          <a:prstGeom prst="rect">
            <a:avLst/>
          </a:prstGeom>
          <a:solidFill>
            <a:srgbClr val="F6F9F9"/>
          </a:solidFill>
          <a:ln w="6350">
            <a:solidFill>
              <a:srgbClr val="D7E5E3"/>
            </a:solidFill>
          </a:ln>
        </p:spPr>
        <p:txBody>
          <a:bodyPr wrap="square" lIns="26250" tIns="15000" rIns="26250" bIns="15000" anchor="ctr">
            <a:noAutofit/>
          </a:bodyPr>
          <a:lstStyle/>
          <a:p>
            <a:pPr algn="ctr">
              <a:lnSpc>
                <a:spcPct val="105000"/>
              </a:lnSpc>
            </a:pPr>
            <a:r>
              <a:rPr lang="ru-RU" sz="2800" dirty="0">
                <a:solidFill>
                  <a:srgbClr val="1F2937"/>
                </a:solidFill>
                <a:latin typeface="Times New Roman"/>
              </a:rPr>
              <a:t>5 / 5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B2B9D056-E1BF-37E1-94C0-5B8F9DD8D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665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027" descr="fig13-embed-tradeof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" y="659313"/>
            <a:ext cx="8989074" cy="5704607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FABAE1CA-E783-8C8A-D95E-54CEC222F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векторизации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0EA4664A-C669-3F20-5CD0-C5BB05A4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4CE31AA-6EDA-E384-963F-0F34F8E8A730}"/>
              </a:ext>
            </a:extLst>
          </p:cNvPr>
          <p:cNvSpPr/>
          <p:nvPr/>
        </p:nvSpPr>
        <p:spPr>
          <a:xfrm>
            <a:off x="4499992" y="879941"/>
            <a:ext cx="3259639" cy="537840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5EF103C-F9C7-21C7-6238-A126F1E4B945}"/>
              </a:ext>
            </a:extLst>
          </p:cNvPr>
          <p:cNvSpPr/>
          <p:nvPr/>
        </p:nvSpPr>
        <p:spPr>
          <a:xfrm>
            <a:off x="1655676" y="5623185"/>
            <a:ext cx="5940660" cy="290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29D4E10-65B8-30CD-A2DC-643D883D7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699037"/>
            <a:ext cx="5628180" cy="5628180"/>
          </a:xfrm>
          <a:prstGeom prst="rect">
            <a:avLst/>
          </a:prstGeom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0C953C2A-EA71-F1E8-481E-FD889A539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0"/>
            <a:ext cx="9144000" cy="64611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Пользовательский интерфейс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F4F503AC-762B-ADE2-A3DB-BAAEAB5BD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96037"/>
            <a:ext cx="9144000" cy="461963"/>
          </a:xfrm>
          <a:prstGeom prst="rect">
            <a:avLst/>
          </a:prstGeom>
          <a:solidFill>
            <a:srgbClr val="018D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Flowchart: Stored Data 20">
            <a:extLst>
              <a:ext uri="{FF2B5EF4-FFF2-40B4-BE49-F238E27FC236}">
                <a16:creationId xmlns:a16="http://schemas.microsoft.com/office/drawing/2014/main" id="{54823319-915F-97A5-D0DF-118960AD05E6}"/>
              </a:ext>
            </a:extLst>
          </p:cNvPr>
          <p:cNvSpPr/>
          <p:nvPr/>
        </p:nvSpPr>
        <p:spPr>
          <a:xfrm rot="2155443">
            <a:off x="4184518" y="715332"/>
            <a:ext cx="442805" cy="295469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Stored Data 21">
            <a:extLst>
              <a:ext uri="{FF2B5EF4-FFF2-40B4-BE49-F238E27FC236}">
                <a16:creationId xmlns:a16="http://schemas.microsoft.com/office/drawing/2014/main" id="{49280513-302B-07E3-A41E-70879A82AA8A}"/>
              </a:ext>
            </a:extLst>
          </p:cNvPr>
          <p:cNvSpPr/>
          <p:nvPr/>
        </p:nvSpPr>
        <p:spPr>
          <a:xfrm rot="8551930">
            <a:off x="7632672" y="715331"/>
            <a:ext cx="442805" cy="295469"/>
          </a:xfrm>
          <a:prstGeom prst="flowChartOnlineStorag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33931E3-EF2A-FA93-4D4D-1A7218EE2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699037"/>
            <a:ext cx="5638901" cy="56389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128C91"/>
            </a:gs>
            <a:gs pos="100000">
              <a:srgbClr val="51A65D"/>
            </a:gs>
          </a:gsLst>
          <a:lin ang="4980000" scaled="0"/>
        </a:gra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18019</TotalTime>
  <Words>430</Words>
  <Application>Microsoft Office PowerPoint</Application>
  <PresentationFormat>On-screen Show (4:3)</PresentationFormat>
  <Paragraphs>153</Paragraphs>
  <Slides>21</Slides>
  <Notes>6</Notes>
  <HiddenSlides>6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Times New Roman</vt:lpstr>
      <vt:lpstr>Arial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Спасибо за внимание!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sidorova.v</dc:creator>
  <cp:lastModifiedBy>xe</cp:lastModifiedBy>
  <cp:revision>674</cp:revision>
  <dcterms:created xsi:type="dcterms:W3CDTF">2016-07-14T12:34:36Z</dcterms:created>
  <dcterms:modified xsi:type="dcterms:W3CDTF">2026-06-04T08:24:25Z</dcterms:modified>
</cp:coreProperties>
</file>